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 id="2147483990" r:id="rId2"/>
  </p:sldMasterIdLst>
  <p:notesMasterIdLst>
    <p:notesMasterId r:id="rId41"/>
  </p:notesMasterIdLst>
  <p:sldIdLst>
    <p:sldId id="256" r:id="rId3"/>
    <p:sldId id="329" r:id="rId4"/>
    <p:sldId id="354" r:id="rId5"/>
    <p:sldId id="293" r:id="rId6"/>
    <p:sldId id="351" r:id="rId7"/>
    <p:sldId id="257" r:id="rId8"/>
    <p:sldId id="352" r:id="rId9"/>
    <p:sldId id="288" r:id="rId10"/>
    <p:sldId id="307" r:id="rId11"/>
    <p:sldId id="324" r:id="rId12"/>
    <p:sldId id="353" r:id="rId13"/>
    <p:sldId id="303" r:id="rId14"/>
    <p:sldId id="349" r:id="rId15"/>
    <p:sldId id="304" r:id="rId16"/>
    <p:sldId id="343" r:id="rId17"/>
    <p:sldId id="339" r:id="rId18"/>
    <p:sldId id="337" r:id="rId19"/>
    <p:sldId id="305" r:id="rId20"/>
    <p:sldId id="306" r:id="rId21"/>
    <p:sldId id="344" r:id="rId22"/>
    <p:sldId id="311" r:id="rId23"/>
    <p:sldId id="308" r:id="rId24"/>
    <p:sldId id="330" r:id="rId25"/>
    <p:sldId id="342" r:id="rId26"/>
    <p:sldId id="297" r:id="rId27"/>
    <p:sldId id="335" r:id="rId28"/>
    <p:sldId id="325" r:id="rId29"/>
    <p:sldId id="331" r:id="rId30"/>
    <p:sldId id="347" r:id="rId31"/>
    <p:sldId id="332" r:id="rId32"/>
    <p:sldId id="319" r:id="rId33"/>
    <p:sldId id="314" r:id="rId34"/>
    <p:sldId id="340" r:id="rId35"/>
    <p:sldId id="338" r:id="rId36"/>
    <p:sldId id="345" r:id="rId37"/>
    <p:sldId id="346" r:id="rId38"/>
    <p:sldId id="348" r:id="rId39"/>
    <p:sldId id="310" r:id="rId40"/>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1" autoAdjust="0"/>
    <p:restoredTop sz="72155" autoAdjust="0"/>
  </p:normalViewPr>
  <p:slideViewPr>
    <p:cSldViewPr>
      <p:cViewPr varScale="1">
        <p:scale>
          <a:sx n="80" d="100"/>
          <a:sy n="80" d="100"/>
        </p:scale>
        <p:origin x="2616" y="78"/>
      </p:cViewPr>
      <p:guideLst>
        <p:guide orient="horz" pos="2160"/>
        <p:guide pos="2880"/>
      </p:guideLst>
    </p:cSldViewPr>
  </p:slideViewPr>
  <p:outlineViewPr>
    <p:cViewPr>
      <p:scale>
        <a:sx n="33" d="100"/>
        <a:sy n="33" d="100"/>
      </p:scale>
      <p:origin x="0" y="-1282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563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63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4FD02BD9-80EA-46A4-8059-3B13CED8AC76}" type="slidenum">
              <a:rPr lang="en-CA"/>
              <a:pPr>
                <a:defRPr/>
              </a:pPr>
              <a:t>‹#›</a:t>
            </a:fld>
            <a:endParaRPr lang="en-CA"/>
          </a:p>
        </p:txBody>
      </p:sp>
    </p:spTree>
    <p:extLst>
      <p:ext uri="{BB962C8B-B14F-4D97-AF65-F5344CB8AC3E}">
        <p14:creationId xmlns:p14="http://schemas.microsoft.com/office/powerpoint/2010/main" val="4069398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60958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4FD02BD9-80EA-46A4-8059-3B13CED8AC76}" type="slidenum">
              <a:rPr lang="en-CA" smtClean="0"/>
              <a:pPr>
                <a:defRPr/>
              </a:pPr>
              <a:t>2</a:t>
            </a:fld>
            <a:endParaRPr lang="en-CA"/>
          </a:p>
        </p:txBody>
      </p:sp>
    </p:spTree>
    <p:extLst>
      <p:ext uri="{BB962C8B-B14F-4D97-AF65-F5344CB8AC3E}">
        <p14:creationId xmlns:p14="http://schemas.microsoft.com/office/powerpoint/2010/main" val="361858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FD02BD9-80EA-46A4-8059-3B13CED8AC76}" type="slidenum">
              <a:rPr kumimoji="0" lang="en-CA"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CA"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1858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Hike-</a:t>
            </a:r>
            <a:r>
              <a:rPr lang="en-CA" dirty="0" err="1"/>
              <a:t>ert</a:t>
            </a:r>
            <a:endParaRPr lang="en-CA" dirty="0"/>
          </a:p>
        </p:txBody>
      </p:sp>
      <p:sp>
        <p:nvSpPr>
          <p:cNvPr id="4" name="Slide Number Placeholder 3"/>
          <p:cNvSpPr>
            <a:spLocks noGrp="1"/>
          </p:cNvSpPr>
          <p:nvPr>
            <p:ph type="sldNum" sz="quarter" idx="5"/>
          </p:nvPr>
        </p:nvSpPr>
        <p:spPr/>
        <p:txBody>
          <a:bodyPr/>
          <a:lstStyle/>
          <a:p>
            <a:pPr>
              <a:defRPr/>
            </a:pPr>
            <a:fld id="{4FD02BD9-80EA-46A4-8059-3B13CED8AC76}" type="slidenum">
              <a:rPr lang="en-CA" smtClean="0"/>
              <a:pPr>
                <a:defRPr/>
              </a:pPr>
              <a:t>6</a:t>
            </a:fld>
            <a:endParaRPr lang="en-CA"/>
          </a:p>
        </p:txBody>
      </p:sp>
    </p:spTree>
    <p:extLst>
      <p:ext uri="{BB962C8B-B14F-4D97-AF65-F5344CB8AC3E}">
        <p14:creationId xmlns:p14="http://schemas.microsoft.com/office/powerpoint/2010/main" val="21468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03B1-70DF-CDE3-1EE3-7DAB7662B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C4815-6352-E8C3-E70E-F8EF0C178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879C4-EAE1-4A46-0613-4A378542D08A}"/>
              </a:ext>
            </a:extLst>
          </p:cNvPr>
          <p:cNvSpPr>
            <a:spLocks noGrp="1"/>
          </p:cNvSpPr>
          <p:nvPr>
            <p:ph type="body" idx="1"/>
          </p:nvPr>
        </p:nvSpPr>
        <p:spPr/>
        <p:txBody>
          <a:bodyPr/>
          <a:lstStyle/>
          <a:p>
            <a:r>
              <a:rPr lang="en-CA" dirty="0"/>
              <a:t>Hay-Vee</a:t>
            </a:r>
          </a:p>
        </p:txBody>
      </p:sp>
      <p:sp>
        <p:nvSpPr>
          <p:cNvPr id="4" name="Slide Number Placeholder 3">
            <a:extLst>
              <a:ext uri="{FF2B5EF4-FFF2-40B4-BE49-F238E27FC236}">
                <a16:creationId xmlns:a16="http://schemas.microsoft.com/office/drawing/2014/main" id="{AEA86D67-B4FC-2417-9664-1E31DCC08C87}"/>
              </a:ext>
            </a:extLst>
          </p:cNvPr>
          <p:cNvSpPr>
            <a:spLocks noGrp="1"/>
          </p:cNvSpPr>
          <p:nvPr>
            <p:ph type="sldNum" sz="quarter" idx="5"/>
          </p:nvPr>
        </p:nvSpPr>
        <p:spPr/>
        <p:txBody>
          <a:bodyPr/>
          <a:lstStyle/>
          <a:p>
            <a:pPr>
              <a:defRPr/>
            </a:pPr>
            <a:fld id="{4FD02BD9-80EA-46A4-8059-3B13CED8AC76}" type="slidenum">
              <a:rPr lang="en-CA" smtClean="0"/>
              <a:pPr>
                <a:defRPr/>
              </a:pPr>
              <a:t>7</a:t>
            </a:fld>
            <a:endParaRPr lang="en-CA"/>
          </a:p>
        </p:txBody>
      </p:sp>
    </p:spTree>
    <p:extLst>
      <p:ext uri="{BB962C8B-B14F-4D97-AF65-F5344CB8AC3E}">
        <p14:creationId xmlns:p14="http://schemas.microsoft.com/office/powerpoint/2010/main" val="308641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4FD02BD9-80EA-46A4-8059-3B13CED8AC76}" type="slidenum">
              <a:rPr lang="en-CA" smtClean="0"/>
              <a:pPr>
                <a:defRPr/>
              </a:pPr>
              <a:t>26</a:t>
            </a:fld>
            <a:endParaRPr lang="en-CA"/>
          </a:p>
        </p:txBody>
      </p:sp>
    </p:spTree>
    <p:extLst>
      <p:ext uri="{BB962C8B-B14F-4D97-AF65-F5344CB8AC3E}">
        <p14:creationId xmlns:p14="http://schemas.microsoft.com/office/powerpoint/2010/main" val="366203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A6F03C1-5FAA-4DD2-96F9-CD6DA918ADBC}" type="slidenum">
              <a:rPr lang="en-CA"/>
              <a:pPr>
                <a:defRPr/>
              </a:pPr>
              <a:t>‹#›</a:t>
            </a:fld>
            <a:endParaRPr lang="en-CA"/>
          </a:p>
        </p:txBody>
      </p:sp>
    </p:spTree>
    <p:extLst>
      <p:ext uri="{BB962C8B-B14F-4D97-AF65-F5344CB8AC3E}">
        <p14:creationId xmlns:p14="http://schemas.microsoft.com/office/powerpoint/2010/main" val="180651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338C522-0234-4D2B-9F4F-FED98728DD4F}" type="slidenum">
              <a:rPr lang="en-CA"/>
              <a:pPr>
                <a:defRPr/>
              </a:pPr>
              <a:t>‹#›</a:t>
            </a:fld>
            <a:endParaRPr lang="en-CA"/>
          </a:p>
        </p:txBody>
      </p:sp>
    </p:spTree>
    <p:extLst>
      <p:ext uri="{BB962C8B-B14F-4D97-AF65-F5344CB8AC3E}">
        <p14:creationId xmlns:p14="http://schemas.microsoft.com/office/powerpoint/2010/main" val="192975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A6F03C1-5FAA-4DD2-96F9-CD6DA918ADBC}" type="slidenum">
              <a:rPr lang="en-CA"/>
              <a:pPr>
                <a:defRPr/>
              </a:pPr>
              <a:t>‹#›</a:t>
            </a:fld>
            <a:endParaRPr lang="en-CA"/>
          </a:p>
        </p:txBody>
      </p:sp>
    </p:spTree>
    <p:extLst>
      <p:ext uri="{BB962C8B-B14F-4D97-AF65-F5344CB8AC3E}">
        <p14:creationId xmlns:p14="http://schemas.microsoft.com/office/powerpoint/2010/main" val="184310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F8A43D9F-5E2F-4BA5-9137-389B11B340B8}" type="slidenum">
              <a:rPr lang="en-CA" smtClean="0"/>
              <a:pPr>
                <a:defRPr/>
              </a:pPr>
              <a:t>‹#›</a:t>
            </a:fld>
            <a:endParaRPr lang="en-CA" dirty="0"/>
          </a:p>
        </p:txBody>
      </p:sp>
    </p:spTree>
    <p:extLst>
      <p:ext uri="{BB962C8B-B14F-4D97-AF65-F5344CB8AC3E}">
        <p14:creationId xmlns:p14="http://schemas.microsoft.com/office/powerpoint/2010/main" val="1136083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18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BFE6228-ECE5-476C-A4F8-9FDDA3182C9B}" type="slidenum">
              <a:rPr lang="en-CA"/>
              <a:pPr>
                <a:defRPr/>
              </a:pPr>
              <a:t>‹#›</a:t>
            </a:fld>
            <a:endParaRPr lang="en-CA"/>
          </a:p>
        </p:txBody>
      </p:sp>
    </p:spTree>
    <p:extLst>
      <p:ext uri="{BB962C8B-B14F-4D97-AF65-F5344CB8AC3E}">
        <p14:creationId xmlns:p14="http://schemas.microsoft.com/office/powerpoint/2010/main" val="295911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CA"/>
          </a:p>
        </p:txBody>
      </p:sp>
      <p:sp>
        <p:nvSpPr>
          <p:cNvPr id="9" name="Footer Placeholder 7"/>
          <p:cNvSpPr>
            <a:spLocks noGrp="1"/>
          </p:cNvSpPr>
          <p:nvPr>
            <p:ph type="ftr" sz="quarter" idx="11"/>
          </p:nvPr>
        </p:nvSpPr>
        <p:spPr/>
        <p:txBody>
          <a:bodyPr/>
          <a:lstStyle>
            <a:lvl1pPr>
              <a:defRPr/>
            </a:lvl1pPr>
          </a:lstStyle>
          <a:p>
            <a:pPr>
              <a:defRPr/>
            </a:pPr>
            <a:endParaRPr lang="en-CA"/>
          </a:p>
        </p:txBody>
      </p:sp>
      <p:sp>
        <p:nvSpPr>
          <p:cNvPr id="10" name="Slide Number Placeholder 8"/>
          <p:cNvSpPr>
            <a:spLocks noGrp="1"/>
          </p:cNvSpPr>
          <p:nvPr>
            <p:ph type="sldNum" sz="quarter" idx="12"/>
          </p:nvPr>
        </p:nvSpPr>
        <p:spPr/>
        <p:txBody>
          <a:bodyPr/>
          <a:lstStyle>
            <a:lvl1pPr>
              <a:defRPr/>
            </a:lvl1pPr>
          </a:lstStyle>
          <a:p>
            <a:pPr>
              <a:defRPr/>
            </a:pPr>
            <a:fld id="{EA366D67-4E78-4204-9AF9-74FB94612B45}" type="slidenum">
              <a:rPr lang="en-CA"/>
              <a:pPr>
                <a:defRPr/>
              </a:pPr>
              <a:t>‹#›</a:t>
            </a:fld>
            <a:endParaRPr lang="en-CA"/>
          </a:p>
        </p:txBody>
      </p:sp>
    </p:spTree>
    <p:extLst>
      <p:ext uri="{BB962C8B-B14F-4D97-AF65-F5344CB8AC3E}">
        <p14:creationId xmlns:p14="http://schemas.microsoft.com/office/powerpoint/2010/main" val="269464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6C4F682-2DB6-417B-9D45-24F3F3AFD0B0}" type="slidenum">
              <a:rPr lang="en-CA"/>
              <a:pPr>
                <a:defRPr/>
              </a:pPr>
              <a:t>‹#›</a:t>
            </a:fld>
            <a:endParaRPr lang="en-CA"/>
          </a:p>
        </p:txBody>
      </p:sp>
    </p:spTree>
    <p:extLst>
      <p:ext uri="{BB962C8B-B14F-4D97-AF65-F5344CB8AC3E}">
        <p14:creationId xmlns:p14="http://schemas.microsoft.com/office/powerpoint/2010/main" val="303195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A78039B-D753-4454-A0E3-8D350F682D51}" type="slidenum">
              <a:rPr lang="en-CA"/>
              <a:pPr>
                <a:defRPr/>
              </a:pPr>
              <a:t>‹#›</a:t>
            </a:fld>
            <a:endParaRPr lang="en-CA"/>
          </a:p>
        </p:txBody>
      </p:sp>
    </p:spTree>
    <p:extLst>
      <p:ext uri="{BB962C8B-B14F-4D97-AF65-F5344CB8AC3E}">
        <p14:creationId xmlns:p14="http://schemas.microsoft.com/office/powerpoint/2010/main" val="4255938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146B9154-04DE-4CAD-B5E5-CB635264AF23}" type="slidenum">
              <a:rPr lang="en-CA"/>
              <a:pPr>
                <a:defRPr/>
              </a:pPr>
              <a:t>‹#›</a:t>
            </a:fld>
            <a:endParaRPr lang="en-CA"/>
          </a:p>
        </p:txBody>
      </p:sp>
    </p:spTree>
    <p:extLst>
      <p:ext uri="{BB962C8B-B14F-4D97-AF65-F5344CB8AC3E}">
        <p14:creationId xmlns:p14="http://schemas.microsoft.com/office/powerpoint/2010/main" val="284334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91675FB-D1FD-4BCF-A4EB-E2E1CDDAA9C2}" type="slidenum">
              <a:rPr lang="en-CA"/>
              <a:pPr>
                <a:defRPr/>
              </a:pPr>
              <a:t>‹#›</a:t>
            </a:fld>
            <a:endParaRPr lang="en-CA"/>
          </a:p>
        </p:txBody>
      </p:sp>
    </p:spTree>
    <p:extLst>
      <p:ext uri="{BB962C8B-B14F-4D97-AF65-F5344CB8AC3E}">
        <p14:creationId xmlns:p14="http://schemas.microsoft.com/office/powerpoint/2010/main" val="2760309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D7D7BC9-83E3-404F-B724-AB3A697F0776}" type="slidenum">
              <a:rPr lang="en-CA"/>
              <a:pPr>
                <a:defRPr/>
              </a:pPr>
              <a:t>‹#›</a:t>
            </a:fld>
            <a:endParaRPr lang="en-CA"/>
          </a:p>
        </p:txBody>
      </p:sp>
    </p:spTree>
    <p:extLst>
      <p:ext uri="{BB962C8B-B14F-4D97-AF65-F5344CB8AC3E}">
        <p14:creationId xmlns:p14="http://schemas.microsoft.com/office/powerpoint/2010/main" val="178253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F8A43D9F-5E2F-4BA5-9137-389B11B340B8}" type="slidenum">
              <a:rPr lang="en-CA" smtClean="0"/>
              <a:pPr>
                <a:defRPr/>
              </a:pPr>
              <a:t>‹#›</a:t>
            </a:fld>
            <a:endParaRPr lang="en-CA" dirty="0"/>
          </a:p>
        </p:txBody>
      </p:sp>
    </p:spTree>
    <p:extLst>
      <p:ext uri="{BB962C8B-B14F-4D97-AF65-F5344CB8AC3E}">
        <p14:creationId xmlns:p14="http://schemas.microsoft.com/office/powerpoint/2010/main" val="294105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338C522-0234-4D2B-9F4F-FED98728DD4F}" type="slidenum">
              <a:rPr lang="en-CA"/>
              <a:pPr>
                <a:defRPr/>
              </a:pPr>
              <a:t>‹#›</a:t>
            </a:fld>
            <a:endParaRPr lang="en-CA"/>
          </a:p>
        </p:txBody>
      </p:sp>
    </p:spTree>
    <p:extLst>
      <p:ext uri="{BB962C8B-B14F-4D97-AF65-F5344CB8AC3E}">
        <p14:creationId xmlns:p14="http://schemas.microsoft.com/office/powerpoint/2010/main" val="1846241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BFE6228-ECE5-476C-A4F8-9FDDA3182C9B}" type="slidenum">
              <a:rPr lang="en-CA"/>
              <a:pPr>
                <a:defRPr/>
              </a:pPr>
              <a:t>‹#›</a:t>
            </a:fld>
            <a:endParaRPr lang="en-CA"/>
          </a:p>
        </p:txBody>
      </p:sp>
    </p:spTree>
    <p:extLst>
      <p:ext uri="{BB962C8B-B14F-4D97-AF65-F5344CB8AC3E}">
        <p14:creationId xmlns:p14="http://schemas.microsoft.com/office/powerpoint/2010/main" val="138576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CA"/>
          </a:p>
        </p:txBody>
      </p:sp>
      <p:sp>
        <p:nvSpPr>
          <p:cNvPr id="9" name="Footer Placeholder 7"/>
          <p:cNvSpPr>
            <a:spLocks noGrp="1"/>
          </p:cNvSpPr>
          <p:nvPr>
            <p:ph type="ftr" sz="quarter" idx="11"/>
          </p:nvPr>
        </p:nvSpPr>
        <p:spPr/>
        <p:txBody>
          <a:bodyPr/>
          <a:lstStyle>
            <a:lvl1pPr>
              <a:defRPr/>
            </a:lvl1pPr>
          </a:lstStyle>
          <a:p>
            <a:pPr>
              <a:defRPr/>
            </a:pPr>
            <a:endParaRPr lang="en-CA"/>
          </a:p>
        </p:txBody>
      </p:sp>
      <p:sp>
        <p:nvSpPr>
          <p:cNvPr id="10" name="Slide Number Placeholder 8"/>
          <p:cNvSpPr>
            <a:spLocks noGrp="1"/>
          </p:cNvSpPr>
          <p:nvPr>
            <p:ph type="sldNum" sz="quarter" idx="12"/>
          </p:nvPr>
        </p:nvSpPr>
        <p:spPr/>
        <p:txBody>
          <a:bodyPr/>
          <a:lstStyle>
            <a:lvl1pPr>
              <a:defRPr/>
            </a:lvl1pPr>
          </a:lstStyle>
          <a:p>
            <a:pPr>
              <a:defRPr/>
            </a:pPr>
            <a:fld id="{EA366D67-4E78-4204-9AF9-74FB94612B45}" type="slidenum">
              <a:rPr lang="en-CA"/>
              <a:pPr>
                <a:defRPr/>
              </a:pPr>
              <a:t>‹#›</a:t>
            </a:fld>
            <a:endParaRPr lang="en-CA"/>
          </a:p>
        </p:txBody>
      </p:sp>
    </p:spTree>
    <p:extLst>
      <p:ext uri="{BB962C8B-B14F-4D97-AF65-F5344CB8AC3E}">
        <p14:creationId xmlns:p14="http://schemas.microsoft.com/office/powerpoint/2010/main" val="401302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6C4F682-2DB6-417B-9D45-24F3F3AFD0B0}" type="slidenum">
              <a:rPr lang="en-CA"/>
              <a:pPr>
                <a:defRPr/>
              </a:pPr>
              <a:t>‹#›</a:t>
            </a:fld>
            <a:endParaRPr lang="en-CA"/>
          </a:p>
        </p:txBody>
      </p:sp>
    </p:spTree>
    <p:extLst>
      <p:ext uri="{BB962C8B-B14F-4D97-AF65-F5344CB8AC3E}">
        <p14:creationId xmlns:p14="http://schemas.microsoft.com/office/powerpoint/2010/main" val="49711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A78039B-D753-4454-A0E3-8D350F682D51}" type="slidenum">
              <a:rPr lang="en-CA"/>
              <a:pPr>
                <a:defRPr/>
              </a:pPr>
              <a:t>‹#›</a:t>
            </a:fld>
            <a:endParaRPr lang="en-CA"/>
          </a:p>
        </p:txBody>
      </p:sp>
    </p:spTree>
    <p:extLst>
      <p:ext uri="{BB962C8B-B14F-4D97-AF65-F5344CB8AC3E}">
        <p14:creationId xmlns:p14="http://schemas.microsoft.com/office/powerpoint/2010/main" val="204441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146B9154-04DE-4CAD-B5E5-CB635264AF23}" type="slidenum">
              <a:rPr lang="en-CA"/>
              <a:pPr>
                <a:defRPr/>
              </a:pPr>
              <a:t>‹#›</a:t>
            </a:fld>
            <a:endParaRPr lang="en-CA"/>
          </a:p>
        </p:txBody>
      </p:sp>
    </p:spTree>
    <p:extLst>
      <p:ext uri="{BB962C8B-B14F-4D97-AF65-F5344CB8AC3E}">
        <p14:creationId xmlns:p14="http://schemas.microsoft.com/office/powerpoint/2010/main" val="6644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91675FB-D1FD-4BCF-A4EB-E2E1CDDAA9C2}" type="slidenum">
              <a:rPr lang="en-CA"/>
              <a:pPr>
                <a:defRPr/>
              </a:pPr>
              <a:t>‹#›</a:t>
            </a:fld>
            <a:endParaRPr lang="en-CA"/>
          </a:p>
        </p:txBody>
      </p:sp>
    </p:spTree>
    <p:extLst>
      <p:ext uri="{BB962C8B-B14F-4D97-AF65-F5344CB8AC3E}">
        <p14:creationId xmlns:p14="http://schemas.microsoft.com/office/powerpoint/2010/main" val="387625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D7D7BC9-83E3-404F-B724-AB3A697F0776}" type="slidenum">
              <a:rPr lang="en-CA"/>
              <a:pPr>
                <a:defRPr/>
              </a:pPr>
              <a:t>‹#›</a:t>
            </a:fld>
            <a:endParaRPr lang="en-CA"/>
          </a:p>
        </p:txBody>
      </p:sp>
    </p:spTree>
    <p:extLst>
      <p:ext uri="{BB962C8B-B14F-4D97-AF65-F5344CB8AC3E}">
        <p14:creationId xmlns:p14="http://schemas.microsoft.com/office/powerpoint/2010/main" val="179830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663352"/>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CA"/>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CA"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046BF5BB-DE54-499B-8F1C-996CD4ABA55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86" r:id="rId1"/>
    <p:sldLayoutId id="2147483979" r:id="rId2"/>
    <p:sldLayoutId id="2147483980" r:id="rId3"/>
    <p:sldLayoutId id="2147483988" r:id="rId4"/>
    <p:sldLayoutId id="2147483981" r:id="rId5"/>
    <p:sldLayoutId id="2147483982" r:id="rId6"/>
    <p:sldLayoutId id="2147483989" r:id="rId7"/>
    <p:sldLayoutId id="2147483983" r:id="rId8"/>
    <p:sldLayoutId id="2147483984" r:id="rId9"/>
    <p:sldLayoutId id="2147483985" r:id="rId10"/>
  </p:sldLayoutIdLst>
  <p:hf hdr="0" ftr="0" dt="0"/>
  <p:txStyles>
    <p:titleStyle>
      <a:lvl1pPr algn="l" rtl="0" fontAlgn="base">
        <a:spcBef>
          <a:spcPct val="0"/>
        </a:spcBef>
        <a:spcAft>
          <a:spcPct val="0"/>
        </a:spcAft>
        <a:defRPr sz="4000" kern="1200" spc="-100">
          <a:solidFill>
            <a:schemeClr val="tx2">
              <a:lumMod val="75000"/>
            </a:schemeClr>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Title Placeholder 1"/>
          <p:cNvSpPr>
            <a:spLocks noGrp="1"/>
          </p:cNvSpPr>
          <p:nvPr>
            <p:ph type="title"/>
          </p:nvPr>
        </p:nvSpPr>
        <p:spPr>
          <a:xfrm>
            <a:off x="457200" y="533400"/>
            <a:ext cx="8229600" cy="663352"/>
          </a:xfrm>
          <a:prstGeom prst="rect">
            <a:avLst/>
          </a:prstGeom>
        </p:spPr>
        <p:txBody>
          <a:bodyPr vert="horz" lIns="91440" tIns="45720" rIns="91440" bIns="45720" rtlCol="0" anchor="ctr">
            <a:normAutofit/>
          </a:bodyPr>
          <a:lstStyle/>
          <a:p>
            <a:r>
              <a:rPr lang="en-US" dirty="0"/>
              <a:t>Click to edit Master title style</a:t>
            </a: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2"/>
            <a:ext cx="9144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defRPr>
            </a:lvl1pPr>
          </a:lstStyle>
          <a:p>
            <a:pPr>
              <a:defRPr/>
            </a:pPr>
            <a:endParaRPr lang="en-CA"/>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chemeClr val="bg1"/>
                </a:solidFill>
              </a:defRPr>
            </a:lvl1pPr>
          </a:lstStyle>
          <a:p>
            <a:pPr>
              <a:defRPr/>
            </a:pPr>
            <a:endParaRPr lang="en-CA" dirty="0"/>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lIns="91440" tIns="45720" rIns="91440" bIns="45720" rtlCol="0" anchor="ctr"/>
          <a:lstStyle>
            <a:lvl1pPr algn="l">
              <a:defRPr sz="1050" b="1" smtClean="0">
                <a:solidFill>
                  <a:srgbClr val="FFFFFF"/>
                </a:solidFill>
              </a:defRPr>
            </a:lvl1pPr>
          </a:lstStyle>
          <a:p>
            <a:pPr>
              <a:defRPr/>
            </a:pPr>
            <a:fld id="{046BF5BB-DE54-499B-8F1C-996CD4ABA553}" type="slidenum">
              <a:rPr lang="en-CA"/>
              <a:pPr>
                <a:defRPr/>
              </a:pPr>
              <a:t>‹#›</a:t>
            </a:fld>
            <a:endParaRPr lang="en-CA"/>
          </a:p>
        </p:txBody>
      </p:sp>
    </p:spTree>
    <p:extLst>
      <p:ext uri="{BB962C8B-B14F-4D97-AF65-F5344CB8AC3E}">
        <p14:creationId xmlns:p14="http://schemas.microsoft.com/office/powerpoint/2010/main" val="3951194277"/>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Lst>
  <p:hf hdr="0" ftr="0" dt="0"/>
  <p:txStyles>
    <p:titleStyle>
      <a:lvl1pPr algn="l" rtl="0" fontAlgn="base">
        <a:spcBef>
          <a:spcPct val="0"/>
        </a:spcBef>
        <a:spcAft>
          <a:spcPct val="0"/>
        </a:spcAft>
        <a:defRPr sz="3000" kern="1200" spc="-75">
          <a:solidFill>
            <a:schemeClr val="tx2">
              <a:lumMod val="75000"/>
            </a:schemeClr>
          </a:solidFill>
          <a:latin typeface="+mj-lt"/>
          <a:ea typeface="+mj-ea"/>
          <a:cs typeface="+mj-cs"/>
        </a:defRPr>
      </a:lvl1pPr>
      <a:lvl2pPr algn="l" rtl="0" fontAlgn="base">
        <a:spcBef>
          <a:spcPct val="0"/>
        </a:spcBef>
        <a:spcAft>
          <a:spcPct val="0"/>
        </a:spcAft>
        <a:defRPr sz="3000">
          <a:solidFill>
            <a:schemeClr val="tx2"/>
          </a:solidFill>
          <a:latin typeface="Arial" charset="0"/>
        </a:defRPr>
      </a:lvl2pPr>
      <a:lvl3pPr algn="l" rtl="0" fontAlgn="base">
        <a:spcBef>
          <a:spcPct val="0"/>
        </a:spcBef>
        <a:spcAft>
          <a:spcPct val="0"/>
        </a:spcAft>
        <a:defRPr sz="3000">
          <a:solidFill>
            <a:schemeClr val="tx2"/>
          </a:solidFill>
          <a:latin typeface="Arial" charset="0"/>
        </a:defRPr>
      </a:lvl3pPr>
      <a:lvl4pPr algn="l" rtl="0" fontAlgn="base">
        <a:spcBef>
          <a:spcPct val="0"/>
        </a:spcBef>
        <a:spcAft>
          <a:spcPct val="0"/>
        </a:spcAft>
        <a:defRPr sz="3000">
          <a:solidFill>
            <a:schemeClr val="tx2"/>
          </a:solidFill>
          <a:latin typeface="Arial" charset="0"/>
        </a:defRPr>
      </a:lvl4pPr>
      <a:lvl5pPr algn="l" rtl="0" fontAlgn="base">
        <a:spcBef>
          <a:spcPct val="0"/>
        </a:spcBef>
        <a:spcAft>
          <a:spcPct val="0"/>
        </a:spcAft>
        <a:defRPr sz="3000">
          <a:solidFill>
            <a:schemeClr val="tx2"/>
          </a:solidFill>
          <a:latin typeface="Arial" charset="0"/>
        </a:defRPr>
      </a:lvl5pPr>
      <a:lvl6pPr marL="342900" algn="l" rtl="0" fontAlgn="base">
        <a:spcBef>
          <a:spcPct val="0"/>
        </a:spcBef>
        <a:spcAft>
          <a:spcPct val="0"/>
        </a:spcAft>
        <a:defRPr sz="3000">
          <a:solidFill>
            <a:schemeClr val="tx2"/>
          </a:solidFill>
          <a:latin typeface="Arial" charset="0"/>
        </a:defRPr>
      </a:lvl6pPr>
      <a:lvl7pPr marL="685800" algn="l" rtl="0" fontAlgn="base">
        <a:spcBef>
          <a:spcPct val="0"/>
        </a:spcBef>
        <a:spcAft>
          <a:spcPct val="0"/>
        </a:spcAft>
        <a:defRPr sz="3000">
          <a:solidFill>
            <a:schemeClr val="tx2"/>
          </a:solidFill>
          <a:latin typeface="Arial" charset="0"/>
        </a:defRPr>
      </a:lvl7pPr>
      <a:lvl8pPr marL="1028700" algn="l" rtl="0" fontAlgn="base">
        <a:spcBef>
          <a:spcPct val="0"/>
        </a:spcBef>
        <a:spcAft>
          <a:spcPct val="0"/>
        </a:spcAft>
        <a:defRPr sz="3000">
          <a:solidFill>
            <a:schemeClr val="tx2"/>
          </a:solidFill>
          <a:latin typeface="Arial" charset="0"/>
        </a:defRPr>
      </a:lvl8pPr>
      <a:lvl9pPr marL="1371600" algn="l" rtl="0" fontAlgn="base">
        <a:spcBef>
          <a:spcPct val="0"/>
        </a:spcBef>
        <a:spcAft>
          <a:spcPct val="0"/>
        </a:spcAft>
        <a:defRPr sz="3000">
          <a:solidFill>
            <a:schemeClr val="tx2"/>
          </a:solidFill>
          <a:latin typeface="Arial" charset="0"/>
        </a:defRPr>
      </a:lvl9pPr>
    </p:titleStyle>
    <p:bodyStyle>
      <a:lvl1pPr marL="136922" indent="-136922" algn="l" rtl="0" fontAlgn="base">
        <a:spcBef>
          <a:spcPct val="20000"/>
        </a:spcBef>
        <a:spcAft>
          <a:spcPct val="0"/>
        </a:spcAft>
        <a:buClr>
          <a:schemeClr val="accent1"/>
        </a:buClr>
        <a:buSzPct val="85000"/>
        <a:buFont typeface="Arial" charset="0"/>
        <a:buChar char="•"/>
        <a:defRPr sz="1800" kern="1200">
          <a:solidFill>
            <a:schemeClr val="tx1"/>
          </a:solidFill>
          <a:latin typeface="+mn-lt"/>
          <a:ea typeface="+mn-ea"/>
          <a:cs typeface="+mn-cs"/>
        </a:defRPr>
      </a:lvl1pPr>
      <a:lvl2pPr marL="342900" indent="-136922" algn="l" rtl="0" fontAlgn="base">
        <a:spcBef>
          <a:spcPct val="20000"/>
        </a:spcBef>
        <a:spcAft>
          <a:spcPct val="0"/>
        </a:spcAft>
        <a:buClr>
          <a:schemeClr val="accent1"/>
        </a:buClr>
        <a:buSzPct val="85000"/>
        <a:buFont typeface="Arial" charset="0"/>
        <a:buChar char="•"/>
        <a:defRPr sz="1500" kern="1200">
          <a:solidFill>
            <a:schemeClr val="tx1"/>
          </a:solidFill>
          <a:latin typeface="+mn-lt"/>
          <a:ea typeface="+mn-ea"/>
          <a:cs typeface="+mn-cs"/>
        </a:defRPr>
      </a:lvl2pPr>
      <a:lvl3pPr marL="547688" indent="-136922"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753666" indent="-136922" algn="l" rtl="0" fontAlgn="base">
        <a:spcBef>
          <a:spcPct val="20000"/>
        </a:spcBef>
        <a:spcAft>
          <a:spcPct val="0"/>
        </a:spcAft>
        <a:buClr>
          <a:schemeClr val="accent1"/>
        </a:buClr>
        <a:buFont typeface="Arial" charset="0"/>
        <a:buChar char="•"/>
        <a:defRPr sz="1200" kern="1200">
          <a:solidFill>
            <a:schemeClr val="tx1"/>
          </a:solidFill>
          <a:latin typeface="+mn-lt"/>
          <a:ea typeface="+mn-ea"/>
          <a:cs typeface="+mn-cs"/>
        </a:defRPr>
      </a:lvl4pPr>
      <a:lvl5pPr marL="890588" indent="-102394" algn="l" rtl="0" fontAlgn="base">
        <a:spcBef>
          <a:spcPct val="20000"/>
        </a:spcBef>
        <a:spcAft>
          <a:spcPct val="0"/>
        </a:spcAft>
        <a:buClr>
          <a:schemeClr val="accent1"/>
        </a:buClr>
        <a:buSzPct val="100000"/>
        <a:buFont typeface="Arial"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view.officeapps.live.com/op/view.aspx?src=https%3A%2F%2Flcmhl.ca%2FPublic%2FDocuments%2Flcmhl_game_swtitch_request_form_v2_0.docx&amp;wdOrigin=BROWSELI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cmhl.ca/" TargetMode="External"/><Relationship Id="rId2" Type="http://schemas.openxmlformats.org/officeDocument/2006/relationships/hyperlink" Target="https://view.officeapps.live.com/op/view.aspx?src=https%3A%2F%2Flcmhl.ca%2FPublic%2FDocuments%2Flcmhl_game_reschedule_request_form_v2-1.docx&amp;wdOrigin=BROWSELINK"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lcmhl.ca/Pages/1114/Important_Dates/" TargetMode="External"/><Relationship Id="rId2" Type="http://schemas.openxmlformats.org/officeDocument/2006/relationships/hyperlink" Target="https://docs.google.com/forms/d/e/1FAIpQLSccGMj2tprZXCKd30IDfki11jO9q9UNTGJvcO09VSvUfOymSg/viewfor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cmhl.ca/Public/Documents/LCMHL_Handbook_August_2024_final.pdf" TargetMode="External"/><Relationship Id="rId2" Type="http://schemas.openxmlformats.org/officeDocument/2006/relationships/hyperlink" Target="https://lcmhl.ca/Pages/1197/House_League_Affiliation_Chart/" TargetMode="External"/><Relationship Id="rId1" Type="http://schemas.openxmlformats.org/officeDocument/2006/relationships/slideLayout" Target="../slideLayouts/slideLayout2.xml"/><Relationship Id="rId5" Type="http://schemas.openxmlformats.org/officeDocument/2006/relationships/hyperlink" Target="https://lcmhl.ca/Pages/1194/Tournament_Requests/" TargetMode="External"/><Relationship Id="rId4" Type="http://schemas.openxmlformats.org/officeDocument/2006/relationships/hyperlink" Target="https://lcmhl.ca/Pages/1199/How_to_Fill_Out_a_Gamesheet/"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lcmhl.ca/Pages/1250/Obtaining_a_LCMHL_Website_Acooun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mailto:U15@lcmhl.ca" TargetMode="External"/><Relationship Id="rId3" Type="http://schemas.openxmlformats.org/officeDocument/2006/relationships/hyperlink" Target="mailto:treasurer@lcmhl.ca" TargetMode="External"/><Relationship Id="rId7" Type="http://schemas.openxmlformats.org/officeDocument/2006/relationships/hyperlink" Target="mailto:U13@lcmhl.ca" TargetMode="External"/><Relationship Id="rId2" Type="http://schemas.openxmlformats.org/officeDocument/2006/relationships/hyperlink" Target="mailto:president@lcmhl.ca" TargetMode="External"/><Relationship Id="rId1" Type="http://schemas.openxmlformats.org/officeDocument/2006/relationships/slideLayout" Target="../slideLayouts/slideLayout2.xml"/><Relationship Id="rId6" Type="http://schemas.openxmlformats.org/officeDocument/2006/relationships/hyperlink" Target="mailto:U11@lcmhl.ca" TargetMode="External"/><Relationship Id="rId5" Type="http://schemas.openxmlformats.org/officeDocument/2006/relationships/hyperlink" Target="mailto:U9@lcmhl.ca" TargetMode="External"/><Relationship Id="rId10" Type="http://schemas.openxmlformats.org/officeDocument/2006/relationships/hyperlink" Target="mailto:U21@lcmhl.ca" TargetMode="External"/><Relationship Id="rId4" Type="http://schemas.openxmlformats.org/officeDocument/2006/relationships/hyperlink" Target="mailto:web@lcmhl.ca" TargetMode="External"/><Relationship Id="rId9" Type="http://schemas.openxmlformats.org/officeDocument/2006/relationships/hyperlink" Target="mailto:U18@lcmhl.c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lcmhl.ca/Pages/1114/Important_Date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08721"/>
            <a:ext cx="7848600" cy="1656184"/>
          </a:xfrm>
        </p:spPr>
        <p:txBody>
          <a:bodyPr/>
          <a:lstStyle/>
          <a:p>
            <a:pPr algn="l" fontAlgn="auto">
              <a:spcAft>
                <a:spcPts val="0"/>
              </a:spcAft>
              <a:defRPr/>
            </a:pPr>
            <a:r>
              <a:rPr lang="en-CA" sz="2000" dirty="0">
                <a:solidFill>
                  <a:srgbClr val="282828"/>
                </a:solidFill>
                <a:latin typeface="Calibri"/>
              </a:rPr>
              <a:t>LCMHL </a:t>
            </a:r>
            <a:br>
              <a:rPr lang="en-CA" dirty="0">
                <a:solidFill>
                  <a:schemeClr val="tx2">
                    <a:lumMod val="75000"/>
                  </a:schemeClr>
                </a:solidFill>
              </a:rPr>
            </a:br>
            <a:r>
              <a:rPr lang="en-CA" sz="2000" b="1" dirty="0">
                <a:solidFill>
                  <a:srgbClr val="282828"/>
                </a:solidFill>
                <a:latin typeface="Calibri"/>
              </a:rPr>
              <a:t>Coach-Manager MEETING</a:t>
            </a:r>
          </a:p>
        </p:txBody>
      </p:sp>
      <p:sp>
        <p:nvSpPr>
          <p:cNvPr id="3075" name="Rectangle 3"/>
          <p:cNvSpPr>
            <a:spLocks noGrp="1" noChangeArrowheads="1"/>
          </p:cNvSpPr>
          <p:nvPr>
            <p:ph type="subTitle" idx="1"/>
          </p:nvPr>
        </p:nvSpPr>
        <p:spPr>
          <a:xfrm>
            <a:off x="714100" y="2535481"/>
            <a:ext cx="6400800" cy="1752600"/>
          </a:xfrm>
        </p:spPr>
        <p:txBody>
          <a:bodyPr rtlCol="0">
            <a:normAutofit/>
          </a:bodyPr>
          <a:lstStyle/>
          <a:p>
            <a:pPr algn="l" fontAlgn="auto">
              <a:spcAft>
                <a:spcPts val="0"/>
              </a:spcAft>
              <a:buFont typeface="Arial" pitchFamily="34" charset="0"/>
              <a:buNone/>
              <a:defRPr/>
            </a:pPr>
            <a:r>
              <a:rPr lang="en-CA" sz="2000" dirty="0">
                <a:solidFill>
                  <a:srgbClr val="282828"/>
                </a:solidFill>
                <a:latin typeface="Calibri"/>
              </a:rPr>
              <a:t>October 14, 2025</a:t>
            </a:r>
          </a:p>
          <a:p>
            <a:pPr algn="l" fontAlgn="auto">
              <a:spcAft>
                <a:spcPts val="0"/>
              </a:spcAft>
              <a:buFont typeface="Arial" pitchFamily="34" charset="0"/>
              <a:buNone/>
              <a:defRPr/>
            </a:pPr>
            <a:r>
              <a:rPr lang="en-CA" sz="2000" dirty="0">
                <a:solidFill>
                  <a:srgbClr val="282828"/>
                </a:solidFill>
                <a:latin typeface="Calibri"/>
              </a:rPr>
              <a:t>Google Meet</a:t>
            </a:r>
          </a:p>
        </p:txBody>
      </p:sp>
      <p:sp>
        <p:nvSpPr>
          <p:cNvPr id="6148" name="Text Box 6"/>
          <p:cNvSpPr txBox="1">
            <a:spLocks noChangeArrowheads="1"/>
          </p:cNvSpPr>
          <p:nvPr/>
        </p:nvSpPr>
        <p:spPr bwMode="auto">
          <a:xfrm>
            <a:off x="1600200" y="4524375"/>
            <a:ext cx="2179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l" eaLnBrk="1" hangingPunct="1"/>
            <a:endParaRPr lang="en-US"/>
          </a:p>
        </p:txBody>
      </p:sp>
      <p:pic>
        <p:nvPicPr>
          <p:cNvPr id="3" name="Picture 2">
            <a:extLst>
              <a:ext uri="{FF2B5EF4-FFF2-40B4-BE49-F238E27FC236}">
                <a16:creationId xmlns:a16="http://schemas.microsoft.com/office/drawing/2014/main" id="{B4535AF5-D1D1-3E6E-5383-F9A51B802D2A}"/>
              </a:ext>
            </a:extLst>
          </p:cNvPr>
          <p:cNvPicPr>
            <a:picLocks noChangeAspect="1"/>
          </p:cNvPicPr>
          <p:nvPr/>
        </p:nvPicPr>
        <p:blipFill>
          <a:blip r:embed="rId3"/>
          <a:stretch>
            <a:fillRect/>
          </a:stretch>
        </p:blipFill>
        <p:spPr>
          <a:xfrm>
            <a:off x="251665" y="3944877"/>
            <a:ext cx="8640670" cy="1892421"/>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a:t>Responsibilities of the Team Coach – Thank you</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10</a:t>
            </a:fld>
            <a:endParaRPr lang="en-CA" dirty="0"/>
          </a:p>
        </p:txBody>
      </p:sp>
      <p:sp>
        <p:nvSpPr>
          <p:cNvPr id="7" name="Rectangle 2">
            <a:extLst>
              <a:ext uri="{FF2B5EF4-FFF2-40B4-BE49-F238E27FC236}">
                <a16:creationId xmlns:a16="http://schemas.microsoft.com/office/drawing/2014/main" id="{228E4025-4DB7-B4D3-883A-6C4B0DEDF708}"/>
              </a:ext>
            </a:extLst>
          </p:cNvPr>
          <p:cNvSpPr>
            <a:spLocks noGrp="1" noChangeArrowheads="1"/>
          </p:cNvSpPr>
          <p:nvPr>
            <p:ph idx="1"/>
          </p:nvPr>
        </p:nvSpPr>
        <p:spPr bwMode="auto">
          <a:xfrm>
            <a:off x="252698" y="821845"/>
            <a:ext cx="8638603" cy="592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Arial" panose="020B0604020202020204" pitchFamily="34" charset="0"/>
              <a:buChar char="•"/>
            </a:pPr>
            <a:r>
              <a:rPr lang="en-US" dirty="0"/>
              <a:t>Oversee all team activities (practices &amp; games)</a:t>
            </a:r>
          </a:p>
          <a:p>
            <a:pPr>
              <a:buFont typeface="Arial" panose="020B0604020202020204" pitchFamily="34" charset="0"/>
              <a:buChar char="•"/>
            </a:pPr>
            <a:r>
              <a:rPr lang="en-US" dirty="0"/>
              <a:t>Responsible for</a:t>
            </a:r>
          </a:p>
          <a:p>
            <a:pPr lvl="1">
              <a:buFont typeface="Arial" panose="020B0604020202020204" pitchFamily="34" charset="0"/>
              <a:buChar char="•"/>
            </a:pPr>
            <a:r>
              <a:rPr lang="en-US" dirty="0"/>
              <a:t>Report </a:t>
            </a:r>
            <a:r>
              <a:rPr lang="en-US" dirty="0" err="1"/>
              <a:t>suspendable</a:t>
            </a:r>
            <a:r>
              <a:rPr lang="en-US" dirty="0"/>
              <a:t> offenses to TTM</a:t>
            </a:r>
          </a:p>
          <a:p>
            <a:pPr marL="742950" lvl="1" indent="-285750">
              <a:buFont typeface="Arial" panose="020B0604020202020204" pitchFamily="34" charset="0"/>
              <a:buChar char="•"/>
            </a:pPr>
            <a:r>
              <a:rPr lang="en-US" i="1" dirty="0"/>
              <a:t>e.g., 10-min misconducts, 5-min majors</a:t>
            </a:r>
            <a:endParaRPr lang="en-US" dirty="0"/>
          </a:p>
          <a:p>
            <a:pPr lvl="1">
              <a:buFont typeface="Arial" panose="020B0604020202020204" pitchFamily="34" charset="0"/>
              <a:buChar char="•"/>
            </a:pPr>
            <a:r>
              <a:rPr lang="en-US" dirty="0"/>
              <a:t>Submit game results within 48 </a:t>
            </a:r>
            <a:r>
              <a:rPr lang="en-US" dirty="0" err="1"/>
              <a:t>hrs</a:t>
            </a:r>
            <a:r>
              <a:rPr lang="en-US" dirty="0"/>
              <a:t> (24 </a:t>
            </a:r>
            <a:r>
              <a:rPr lang="en-US" dirty="0" err="1"/>
              <a:t>hrs</a:t>
            </a:r>
            <a:r>
              <a:rPr lang="en-US" dirty="0"/>
              <a:t> playoffs)</a:t>
            </a:r>
          </a:p>
          <a:p>
            <a:pPr>
              <a:buFont typeface="Arial" panose="020B0604020202020204" pitchFamily="34" charset="0"/>
              <a:buChar char="•"/>
            </a:pPr>
            <a:r>
              <a:rPr lang="en-US" dirty="0"/>
              <a:t>Ensure clear communication</a:t>
            </a:r>
          </a:p>
          <a:p>
            <a:pPr>
              <a:buFont typeface="Arial" panose="020B0604020202020204" pitchFamily="34" charset="0"/>
              <a:buChar char="•"/>
            </a:pPr>
            <a:r>
              <a:rPr lang="en-US" dirty="0"/>
              <a:t>Supervise players &amp; staff</a:t>
            </a:r>
          </a:p>
          <a:p>
            <a:pPr>
              <a:buFont typeface="Arial" panose="020B0604020202020204" pitchFamily="34" charset="0"/>
              <a:buChar char="•"/>
            </a:pPr>
            <a:r>
              <a:rPr lang="en-US" dirty="0"/>
              <a:t>Maintain compliance &amp; safety</a:t>
            </a:r>
          </a:p>
          <a:p>
            <a:pPr>
              <a:buFont typeface="Arial" panose="020B0604020202020204" pitchFamily="34" charset="0"/>
              <a:buChar char="•"/>
            </a:pPr>
            <a:r>
              <a:rPr lang="en-US" dirty="0"/>
              <a:t>Support player development</a:t>
            </a:r>
          </a:p>
          <a:p>
            <a:pPr>
              <a:buFont typeface="Arial" panose="020B0604020202020204" pitchFamily="34" charset="0"/>
              <a:buChar char="•"/>
            </a:pPr>
            <a:r>
              <a:rPr lang="en-US" dirty="0"/>
              <a:t>Track affiliated players</a:t>
            </a:r>
          </a:p>
          <a:p>
            <a:pPr>
              <a:buFont typeface="Arial" panose="020B0604020202020204" pitchFamily="34" charset="0"/>
              <a:buChar char="•"/>
            </a:pPr>
            <a:r>
              <a:rPr lang="en-US" dirty="0"/>
              <a:t>Many other duties</a:t>
            </a:r>
          </a:p>
          <a:p>
            <a:pPr marL="0" indent="0">
              <a:buNone/>
            </a:pPr>
            <a:endParaRPr lang="en-US" dirty="0"/>
          </a:p>
          <a:p>
            <a:pPr algn="ctr">
              <a:buNone/>
            </a:pPr>
            <a:r>
              <a:rPr lang="en-US" b="1" dirty="0"/>
              <a:t>Most importantly — uphold team &amp; parent conduct to league standards</a:t>
            </a:r>
            <a:endParaRPr lang="en-US" dirty="0"/>
          </a:p>
        </p:txBody>
      </p:sp>
    </p:spTree>
    <p:extLst>
      <p:ext uri="{BB962C8B-B14F-4D97-AF65-F5344CB8AC3E}">
        <p14:creationId xmlns:p14="http://schemas.microsoft.com/office/powerpoint/2010/main" val="52129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F25D-8FDE-77B8-BAFB-7EDABE3C8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9A9AE-A5B5-E5AE-FFA0-AB6433F3F49B}"/>
              </a:ext>
            </a:extLst>
          </p:cNvPr>
          <p:cNvSpPr>
            <a:spLocks noGrp="1"/>
          </p:cNvSpPr>
          <p:nvPr>
            <p:ph type="title"/>
          </p:nvPr>
        </p:nvSpPr>
        <p:spPr/>
        <p:txBody>
          <a:bodyPr>
            <a:noAutofit/>
          </a:bodyPr>
          <a:lstStyle/>
          <a:p>
            <a:pPr algn="ctr"/>
            <a:r>
              <a:rPr lang="en-US" sz="2800" dirty="0"/>
              <a:t>Example responsibilities of the Team Manager </a:t>
            </a:r>
            <a:br>
              <a:rPr lang="en-US" sz="2800" dirty="0"/>
            </a:br>
            <a:r>
              <a:rPr lang="en-US" sz="2800" dirty="0"/>
              <a:t>Thank you</a:t>
            </a:r>
          </a:p>
        </p:txBody>
      </p:sp>
      <p:sp>
        <p:nvSpPr>
          <p:cNvPr id="4" name="Slide Number Placeholder 3">
            <a:extLst>
              <a:ext uri="{FF2B5EF4-FFF2-40B4-BE49-F238E27FC236}">
                <a16:creationId xmlns:a16="http://schemas.microsoft.com/office/drawing/2014/main" id="{DD106826-5749-59FC-D496-BA3ED30E6E92}"/>
              </a:ext>
            </a:extLst>
          </p:cNvPr>
          <p:cNvSpPr>
            <a:spLocks noGrp="1"/>
          </p:cNvSpPr>
          <p:nvPr>
            <p:ph type="sldNum" sz="quarter" idx="12"/>
          </p:nvPr>
        </p:nvSpPr>
        <p:spPr/>
        <p:txBody>
          <a:bodyPr/>
          <a:lstStyle/>
          <a:p>
            <a:pPr algn="l">
              <a:defRPr/>
            </a:pPr>
            <a:fld id="{F8A43D9F-5E2F-4BA5-9137-389B11B340B8}" type="slidenum">
              <a:rPr lang="en-CA" smtClean="0"/>
              <a:pPr algn="l">
                <a:defRPr/>
              </a:pPr>
              <a:t>11</a:t>
            </a:fld>
            <a:endParaRPr lang="en-CA" dirty="0"/>
          </a:p>
        </p:txBody>
      </p:sp>
      <p:sp>
        <p:nvSpPr>
          <p:cNvPr id="7" name="Rectangle 2">
            <a:extLst>
              <a:ext uri="{FF2B5EF4-FFF2-40B4-BE49-F238E27FC236}">
                <a16:creationId xmlns:a16="http://schemas.microsoft.com/office/drawing/2014/main" id="{F628640E-B6A5-BEA7-876E-7DB5FAE4B8C2}"/>
              </a:ext>
            </a:extLst>
          </p:cNvPr>
          <p:cNvSpPr>
            <a:spLocks noGrp="1" noChangeArrowheads="1"/>
          </p:cNvSpPr>
          <p:nvPr>
            <p:ph idx="1"/>
          </p:nvPr>
        </p:nvSpPr>
        <p:spPr bwMode="auto">
          <a:xfrm>
            <a:off x="252698" y="1845862"/>
            <a:ext cx="8638603"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Arial" panose="020B0604020202020204" pitchFamily="34" charset="0"/>
              <a:buChar char="•"/>
            </a:pPr>
            <a:r>
              <a:rPr lang="en-US" dirty="0"/>
              <a:t>Primary contact for parents, players coaches and association</a:t>
            </a:r>
          </a:p>
          <a:p>
            <a:pPr>
              <a:buFont typeface="Arial" panose="020B0604020202020204" pitchFamily="34" charset="0"/>
              <a:buChar char="•"/>
            </a:pPr>
            <a:r>
              <a:rPr lang="en-US" dirty="0"/>
              <a:t>Responsible for game switches/reschedules</a:t>
            </a:r>
          </a:p>
          <a:p>
            <a:pPr>
              <a:buFont typeface="Arial" panose="020B0604020202020204" pitchFamily="34" charset="0"/>
              <a:buChar char="•"/>
            </a:pPr>
            <a:r>
              <a:rPr lang="en-US" dirty="0"/>
              <a:t>Team budget and reporting </a:t>
            </a:r>
          </a:p>
          <a:p>
            <a:pPr>
              <a:buFont typeface="Arial" panose="020B0604020202020204" pitchFamily="34" charset="0"/>
              <a:buChar char="•"/>
            </a:pPr>
            <a:r>
              <a:rPr lang="en-US" dirty="0"/>
              <a:t>Fundraising and team events</a:t>
            </a:r>
          </a:p>
          <a:p>
            <a:pPr>
              <a:buFont typeface="Arial" panose="020B0604020202020204" pitchFamily="34" charset="0"/>
              <a:buChar char="•"/>
            </a:pPr>
            <a:r>
              <a:rPr lang="en-US" dirty="0"/>
              <a:t>Tournament booking and management</a:t>
            </a:r>
          </a:p>
          <a:p>
            <a:pPr>
              <a:buFont typeface="Arial" panose="020B0604020202020204" pitchFamily="34" charset="0"/>
              <a:buChar char="•"/>
            </a:pPr>
            <a:r>
              <a:rPr lang="en-US" dirty="0"/>
              <a:t>Tracking affiliated players (with coach)</a:t>
            </a:r>
          </a:p>
          <a:p>
            <a:pPr>
              <a:buFont typeface="Arial" panose="020B0604020202020204" pitchFamily="34" charset="0"/>
              <a:buChar char="•"/>
            </a:pPr>
            <a:r>
              <a:rPr lang="en-US" dirty="0"/>
              <a:t>Roster and forms</a:t>
            </a:r>
          </a:p>
          <a:p>
            <a:pPr>
              <a:buFont typeface="Arial" panose="020B0604020202020204" pitchFamily="34" charset="0"/>
              <a:buChar char="•"/>
            </a:pPr>
            <a:endParaRPr lang="en-US" dirty="0"/>
          </a:p>
          <a:p>
            <a:pPr>
              <a:buFont typeface="Arial" panose="020B0604020202020204" pitchFamily="34" charset="0"/>
              <a:buChar char="•"/>
            </a:pPr>
            <a:r>
              <a:rPr lang="en-US" dirty="0"/>
              <a:t>Together with the coach, assistant coaches, trainer etc. Make the game fun, inclusive and safe for everyone!</a:t>
            </a:r>
          </a:p>
        </p:txBody>
      </p:sp>
    </p:spTree>
    <p:extLst>
      <p:ext uri="{BB962C8B-B14F-4D97-AF65-F5344CB8AC3E}">
        <p14:creationId xmlns:p14="http://schemas.microsoft.com/office/powerpoint/2010/main" val="75824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158" y="1602682"/>
            <a:ext cx="8229600" cy="4876800"/>
          </a:xfrm>
        </p:spPr>
        <p:txBody>
          <a:bodyPr/>
          <a:lstStyle/>
          <a:p>
            <a:pPr marL="0" indent="0" algn="l">
              <a:buNone/>
            </a:pPr>
            <a:r>
              <a:rPr lang="en-US" b="1" dirty="0">
                <a:solidFill>
                  <a:srgbClr val="282828"/>
                </a:solidFill>
                <a:latin typeface="Calibri"/>
              </a:rPr>
              <a:t>Club System</a:t>
            </a:r>
          </a:p>
          <a:p>
            <a:pPr algn="l"/>
            <a:r>
              <a:rPr lang="en-US" dirty="0">
                <a:solidFill>
                  <a:srgbClr val="282828"/>
                </a:solidFill>
                <a:latin typeface="Calibri"/>
              </a:rPr>
              <a:t>No rostering required</a:t>
            </a:r>
          </a:p>
          <a:p>
            <a:pPr algn="l"/>
            <a:r>
              <a:rPr lang="en-US" dirty="0">
                <a:solidFill>
                  <a:srgbClr val="282828"/>
                </a:solidFill>
                <a:latin typeface="Calibri"/>
              </a:rPr>
              <a:t>Affiliation from within the association using affiliation chart</a:t>
            </a:r>
          </a:p>
          <a:p>
            <a:pPr algn="l"/>
            <a:r>
              <a:rPr lang="en-US" dirty="0">
                <a:solidFill>
                  <a:srgbClr val="282828"/>
                </a:solidFill>
                <a:latin typeface="Calibri"/>
              </a:rPr>
              <a:t>Affiliation up to a max of 15 games, excluding exhibition games</a:t>
            </a:r>
          </a:p>
          <a:p>
            <a:pPr algn="l"/>
            <a:r>
              <a:rPr lang="en-US" dirty="0">
                <a:solidFill>
                  <a:srgbClr val="282828"/>
                </a:solidFill>
                <a:latin typeface="Calibri"/>
              </a:rPr>
              <a:t>No limit on Goalies</a:t>
            </a:r>
          </a:p>
          <a:p>
            <a:pPr algn="l"/>
            <a:r>
              <a:rPr lang="en-US" dirty="0">
                <a:solidFill>
                  <a:srgbClr val="282828"/>
                </a:solidFill>
                <a:latin typeface="Calibri"/>
              </a:rPr>
              <a:t>Tracked within TTM</a:t>
            </a:r>
          </a:p>
          <a:p>
            <a:pPr algn="l"/>
            <a:r>
              <a:rPr lang="en-US" dirty="0">
                <a:solidFill>
                  <a:srgbClr val="282828"/>
                </a:solidFill>
                <a:latin typeface="Calibri"/>
              </a:rPr>
              <a:t>Must “register the call-up” within TTM prior to the game</a:t>
            </a:r>
          </a:p>
          <a:p>
            <a:pPr algn="l"/>
            <a:r>
              <a:rPr lang="en-US" dirty="0">
                <a:solidFill>
                  <a:srgbClr val="282828"/>
                </a:solidFill>
                <a:latin typeface="Calibri"/>
              </a:rPr>
              <a:t>A player’s coach is responsible for tracking the affiliations of his team members</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12</a:t>
            </a:fld>
            <a:endParaRPr lang="en-CA" dirty="0"/>
          </a:p>
        </p:txBody>
      </p:sp>
      <p:pic>
        <p:nvPicPr>
          <p:cNvPr id="5" name="Picture 8">
            <a:extLst>
              <a:ext uri="{FF2B5EF4-FFF2-40B4-BE49-F238E27FC236}">
                <a16:creationId xmlns:a16="http://schemas.microsoft.com/office/drawing/2014/main" id="{C6175F58-9D3C-9CEE-7957-40C14AD1F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112" y="677257"/>
            <a:ext cx="1498576" cy="13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9206F108-FC62-1BF1-B739-051AB02BB49E}"/>
              </a:ext>
            </a:extLst>
          </p:cNvPr>
          <p:cNvSpPr>
            <a:spLocks noGrp="1"/>
          </p:cNvSpPr>
          <p:nvPr>
            <p:ph type="title"/>
          </p:nvPr>
        </p:nvSpPr>
        <p:spPr/>
        <p:txBody>
          <a:bodyPr>
            <a:normAutofit fontScale="90000"/>
          </a:bodyPr>
          <a:lstStyle/>
          <a:p>
            <a:r>
              <a:rPr lang="en-US" dirty="0"/>
              <a:t>Affiliation</a:t>
            </a:r>
            <a:endParaRPr lang="en-CA" dirty="0"/>
          </a:p>
        </p:txBody>
      </p:sp>
    </p:spTree>
    <p:extLst>
      <p:ext uri="{BB962C8B-B14F-4D97-AF65-F5344CB8AC3E}">
        <p14:creationId xmlns:p14="http://schemas.microsoft.com/office/powerpoint/2010/main" val="331661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D824-20B6-93FA-D229-EA10C70ADD2F}"/>
              </a:ext>
            </a:extLst>
          </p:cNvPr>
          <p:cNvSpPr>
            <a:spLocks noGrp="1"/>
          </p:cNvSpPr>
          <p:nvPr>
            <p:ph type="title"/>
          </p:nvPr>
        </p:nvSpPr>
        <p:spPr/>
        <p:txBody>
          <a:bodyPr>
            <a:normAutofit fontScale="90000"/>
          </a:bodyPr>
          <a:lstStyle/>
          <a:p>
            <a:r>
              <a:rPr lang="en-CA" dirty="0"/>
              <a:t>Special Guest</a:t>
            </a:r>
          </a:p>
        </p:txBody>
      </p:sp>
      <p:sp>
        <p:nvSpPr>
          <p:cNvPr id="3" name="Content Placeholder 2">
            <a:extLst>
              <a:ext uri="{FF2B5EF4-FFF2-40B4-BE49-F238E27FC236}">
                <a16:creationId xmlns:a16="http://schemas.microsoft.com/office/drawing/2014/main" id="{F7359DAA-7F7C-0BE9-35DA-C4D77A28C360}"/>
              </a:ext>
            </a:extLst>
          </p:cNvPr>
          <p:cNvSpPr>
            <a:spLocks noGrp="1"/>
          </p:cNvSpPr>
          <p:nvPr>
            <p:ph idx="1"/>
          </p:nvPr>
        </p:nvSpPr>
        <p:spPr>
          <a:xfrm>
            <a:off x="3664155" y="2348880"/>
            <a:ext cx="8229600" cy="820688"/>
          </a:xfrm>
        </p:spPr>
        <p:txBody>
          <a:bodyPr/>
          <a:lstStyle/>
          <a:p>
            <a:pPr marL="0" indent="0">
              <a:buNone/>
            </a:pPr>
            <a:r>
              <a:rPr lang="en-CA" dirty="0"/>
              <a:t>Brendon Stitt – D4 Referee-in-Chief</a:t>
            </a:r>
          </a:p>
          <a:p>
            <a:pPr marL="0" indent="0">
              <a:buNone/>
            </a:pPr>
            <a:endParaRPr lang="en-CA" dirty="0"/>
          </a:p>
          <a:p>
            <a:pPr marL="0" indent="0">
              <a:buNone/>
            </a:pPr>
            <a:r>
              <a:rPr lang="en-CA" dirty="0"/>
              <a:t>Penalty review</a:t>
            </a:r>
          </a:p>
          <a:p>
            <a:pPr marL="0" indent="0">
              <a:buNone/>
            </a:pPr>
            <a:r>
              <a:rPr lang="en-CA" dirty="0"/>
              <a:t>Process review</a:t>
            </a:r>
          </a:p>
        </p:txBody>
      </p:sp>
      <p:sp>
        <p:nvSpPr>
          <p:cNvPr id="4" name="Slide Number Placeholder 3">
            <a:extLst>
              <a:ext uri="{FF2B5EF4-FFF2-40B4-BE49-F238E27FC236}">
                <a16:creationId xmlns:a16="http://schemas.microsoft.com/office/drawing/2014/main" id="{4D59BF25-179C-152D-3184-FF4530C07971}"/>
              </a:ext>
            </a:extLst>
          </p:cNvPr>
          <p:cNvSpPr>
            <a:spLocks noGrp="1"/>
          </p:cNvSpPr>
          <p:nvPr>
            <p:ph type="sldNum" sz="quarter" idx="12"/>
          </p:nvPr>
        </p:nvSpPr>
        <p:spPr/>
        <p:txBody>
          <a:bodyPr/>
          <a:lstStyle/>
          <a:p>
            <a:pPr>
              <a:defRPr/>
            </a:pPr>
            <a:fld id="{F8A43D9F-5E2F-4BA5-9137-389B11B340B8}" type="slidenum">
              <a:rPr lang="en-CA" smtClean="0"/>
              <a:pPr>
                <a:defRPr/>
              </a:pPr>
              <a:t>13</a:t>
            </a:fld>
            <a:endParaRPr lang="en-CA" dirty="0"/>
          </a:p>
        </p:txBody>
      </p:sp>
      <p:pic>
        <p:nvPicPr>
          <p:cNvPr id="1028" name="Picture 4" descr="Wes McCauley Hockey Referee Sticker Sticker">
            <a:extLst>
              <a:ext uri="{FF2B5EF4-FFF2-40B4-BE49-F238E27FC236}">
                <a16:creationId xmlns:a16="http://schemas.microsoft.com/office/drawing/2014/main" id="{6760AC0E-C307-1A9A-333E-EE876568A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4864"/>
            <a:ext cx="3217540" cy="321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7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94" y="1310481"/>
            <a:ext cx="8229600" cy="5184576"/>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 Game Switching</a:t>
            </a:r>
          </a:p>
          <a:p>
            <a:r>
              <a:rPr lang="en-US" dirty="0">
                <a:latin typeface="Calibri" panose="020F0502020204030204" pitchFamily="34" charset="0"/>
                <a:ea typeface="Calibri" panose="020F0502020204030204" pitchFamily="34" charset="0"/>
                <a:cs typeface="Calibri" panose="020F0502020204030204" pitchFamily="34" charset="0"/>
              </a:rPr>
              <a:t>Two </a:t>
            </a:r>
            <a:r>
              <a:rPr lang="en-US" b="1" dirty="0">
                <a:latin typeface="Calibri" panose="020F0502020204030204" pitchFamily="34" charset="0"/>
                <a:ea typeface="Calibri" panose="020F0502020204030204" pitchFamily="34" charset="0"/>
                <a:cs typeface="Calibri" panose="020F0502020204030204" pitchFamily="34" charset="0"/>
              </a:rPr>
              <a:t>visiting teams trade</a:t>
            </a:r>
            <a:r>
              <a:rPr lang="en-US" dirty="0">
                <a:latin typeface="Calibri" panose="020F0502020204030204" pitchFamily="34" charset="0"/>
                <a:ea typeface="Calibri" panose="020F0502020204030204" pitchFamily="34" charset="0"/>
                <a:cs typeface="Calibri" panose="020F0502020204030204" pitchFamily="34" charset="0"/>
              </a:rPr>
              <a:t> their games against the </a:t>
            </a:r>
            <a:r>
              <a:rPr lang="en-US" b="1" dirty="0">
                <a:latin typeface="Calibri" panose="020F0502020204030204" pitchFamily="34" charset="0"/>
                <a:ea typeface="Calibri" panose="020F0502020204030204" pitchFamily="34" charset="0"/>
                <a:cs typeface="Calibri" panose="020F0502020204030204" pitchFamily="34" charset="0"/>
              </a:rPr>
              <a:t>same home team</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No rescheduling of ice</a:t>
            </a:r>
            <a:r>
              <a:rPr lang="en-US" dirty="0">
                <a:latin typeface="Calibri" panose="020F0502020204030204" pitchFamily="34" charset="0"/>
                <a:ea typeface="Calibri" panose="020F0502020204030204" pitchFamily="34" charset="0"/>
                <a:cs typeface="Calibri" panose="020F0502020204030204" pitchFamily="34" charset="0"/>
              </a:rPr>
              <a:t> required</a:t>
            </a:r>
          </a:p>
          <a:p>
            <a:r>
              <a:rPr lang="en-US" b="1" dirty="0">
                <a:latin typeface="Calibri" panose="020F0502020204030204" pitchFamily="34" charset="0"/>
                <a:ea typeface="Calibri" panose="020F0502020204030204" pitchFamily="34" charset="0"/>
                <a:cs typeface="Calibri" panose="020F0502020204030204" pitchFamily="34" charset="0"/>
              </a:rPr>
              <a:t>Initiated by a visiting team</a:t>
            </a:r>
            <a:r>
              <a:rPr lang="en-US" dirty="0">
                <a:latin typeface="Calibri" panose="020F0502020204030204" pitchFamily="34" charset="0"/>
                <a:ea typeface="Calibri" panose="020F0502020204030204" pitchFamily="34" charset="0"/>
                <a:cs typeface="Calibri" panose="020F0502020204030204" pitchFamily="34" charset="0"/>
              </a:rPr>
              <a:t> – does </a:t>
            </a:r>
            <a:r>
              <a:rPr lang="en-US" i="1" dirty="0">
                <a:latin typeface="Calibri" panose="020F0502020204030204" pitchFamily="34" charset="0"/>
                <a:ea typeface="Calibri" panose="020F0502020204030204" pitchFamily="34" charset="0"/>
                <a:cs typeface="Calibri" panose="020F0502020204030204" pitchFamily="34" charset="0"/>
              </a:rPr>
              <a:t>not</a:t>
            </a:r>
            <a:r>
              <a:rPr lang="en-US" dirty="0">
                <a:latin typeface="Calibri" panose="020F0502020204030204" pitchFamily="34" charset="0"/>
                <a:ea typeface="Calibri" panose="020F0502020204030204" pitchFamily="34" charset="0"/>
                <a:cs typeface="Calibri" panose="020F0502020204030204" pitchFamily="34" charset="0"/>
              </a:rPr>
              <a:t> impact the home team’s schedule</a:t>
            </a:r>
          </a:p>
          <a:p>
            <a:r>
              <a:rPr lang="en-US" dirty="0">
                <a:latin typeface="Calibri" panose="020F0502020204030204" pitchFamily="34" charset="0"/>
                <a:ea typeface="Calibri" panose="020F0502020204030204" pitchFamily="34" charset="0"/>
                <a:cs typeface="Calibri" panose="020F0502020204030204" pitchFamily="34" charset="0"/>
              </a:rPr>
              <a:t>Visiting teams must </a:t>
            </a:r>
            <a:r>
              <a:rPr lang="en-US" b="1" dirty="0">
                <a:latin typeface="Calibri" panose="020F0502020204030204" pitchFamily="34" charset="0"/>
                <a:ea typeface="Calibri" panose="020F0502020204030204" pitchFamily="34" charset="0"/>
                <a:cs typeface="Calibri" panose="020F0502020204030204" pitchFamily="34" charset="0"/>
              </a:rPr>
              <a:t>attempt a switch before requesting a reschedule</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14</a:t>
            </a:fld>
            <a:endParaRPr lang="en-CA" dirty="0"/>
          </a:p>
        </p:txBody>
      </p:sp>
      <p:pic>
        <p:nvPicPr>
          <p:cNvPr id="5" name="Picture 8">
            <a:extLst>
              <a:ext uri="{FF2B5EF4-FFF2-40B4-BE49-F238E27FC236}">
                <a16:creationId xmlns:a16="http://schemas.microsoft.com/office/drawing/2014/main" id="{A2AFB951-3C61-3BD2-079D-B1D0CF3F6F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194" y="5332851"/>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4C7C0447-01E0-B3D5-1C69-4092DCEB65B7}"/>
              </a:ext>
            </a:extLst>
          </p:cNvPr>
          <p:cNvSpPr>
            <a:spLocks noGrp="1"/>
          </p:cNvSpPr>
          <p:nvPr>
            <p:ph type="title"/>
          </p:nvPr>
        </p:nvSpPr>
        <p:spPr/>
        <p:txBody>
          <a:bodyPr>
            <a:noAutofit/>
          </a:bodyPr>
          <a:lstStyle/>
          <a:p>
            <a:r>
              <a:rPr lang="en-US" sz="3200" b="1" dirty="0"/>
              <a:t>🕒 Game Switching vs. Game Rescheduling</a:t>
            </a:r>
          </a:p>
        </p:txBody>
      </p:sp>
    </p:spTree>
    <p:extLst>
      <p:ext uri="{BB962C8B-B14F-4D97-AF65-F5344CB8AC3E}">
        <p14:creationId xmlns:p14="http://schemas.microsoft.com/office/powerpoint/2010/main" val="277809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BA23F-AC84-C82B-B24D-7D8223D991F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3097F-F222-C31F-6701-127F2767E494}"/>
              </a:ext>
            </a:extLst>
          </p:cNvPr>
          <p:cNvSpPr>
            <a:spLocks noGrp="1"/>
          </p:cNvSpPr>
          <p:nvPr>
            <p:ph idx="1"/>
          </p:nvPr>
        </p:nvSpPr>
        <p:spPr>
          <a:xfrm>
            <a:off x="492394" y="1844824"/>
            <a:ext cx="8229600" cy="5184576"/>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 Game Rescheduling</a:t>
            </a:r>
          </a:p>
          <a:p>
            <a:r>
              <a:rPr lang="en-US" dirty="0">
                <a:latin typeface="Calibri" panose="020F0502020204030204" pitchFamily="34" charset="0"/>
                <a:ea typeface="Calibri" panose="020F0502020204030204" pitchFamily="34" charset="0"/>
                <a:cs typeface="Calibri" panose="020F0502020204030204" pitchFamily="34" charset="0"/>
              </a:rPr>
              <a:t>A game </a:t>
            </a:r>
            <a:r>
              <a:rPr lang="en-US" b="1" dirty="0">
                <a:latin typeface="Calibri" panose="020F0502020204030204" pitchFamily="34" charset="0"/>
                <a:ea typeface="Calibri" panose="020F0502020204030204" pitchFamily="34" charset="0"/>
                <a:cs typeface="Calibri" panose="020F0502020204030204" pitchFamily="34" charset="0"/>
              </a:rPr>
              <a:t>cannot be played</a:t>
            </a:r>
            <a:r>
              <a:rPr lang="en-US" dirty="0">
                <a:latin typeface="Calibri" panose="020F0502020204030204" pitchFamily="34" charset="0"/>
                <a:ea typeface="Calibri" panose="020F0502020204030204" pitchFamily="34" charset="0"/>
                <a:cs typeface="Calibri" panose="020F0502020204030204" pitchFamily="34" charset="0"/>
              </a:rPr>
              <a:t> and must be </a:t>
            </a:r>
            <a:r>
              <a:rPr lang="en-US" b="1" dirty="0">
                <a:latin typeface="Calibri" panose="020F0502020204030204" pitchFamily="34" charset="0"/>
                <a:ea typeface="Calibri" panose="020F0502020204030204" pitchFamily="34" charset="0"/>
                <a:cs typeface="Calibri" panose="020F0502020204030204" pitchFamily="34" charset="0"/>
              </a:rPr>
              <a:t>rescheduled</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Home team/association</a:t>
            </a:r>
            <a:r>
              <a:rPr lang="en-US" dirty="0">
                <a:latin typeface="Calibri" panose="020F0502020204030204" pitchFamily="34" charset="0"/>
                <a:ea typeface="Calibri" panose="020F0502020204030204" pitchFamily="34" charset="0"/>
                <a:cs typeface="Calibri" panose="020F0502020204030204" pitchFamily="34" charset="0"/>
              </a:rPr>
              <a:t> must provide a new ice slot</a:t>
            </a:r>
          </a:p>
          <a:p>
            <a:r>
              <a:rPr lang="en-US" b="1" dirty="0">
                <a:latin typeface="Calibri" panose="020F0502020204030204" pitchFamily="34" charset="0"/>
                <a:ea typeface="Calibri" panose="020F0502020204030204" pitchFamily="34" charset="0"/>
                <a:cs typeface="Calibri" panose="020F0502020204030204" pitchFamily="34" charset="0"/>
              </a:rPr>
              <a:t>Impacts both</a:t>
            </a:r>
            <a:r>
              <a:rPr lang="en-US" dirty="0">
                <a:latin typeface="Calibri" panose="020F0502020204030204" pitchFamily="34" charset="0"/>
                <a:ea typeface="Calibri" panose="020F0502020204030204" pitchFamily="34" charset="0"/>
                <a:cs typeface="Calibri" panose="020F0502020204030204" pitchFamily="34" charset="0"/>
              </a:rPr>
              <a:t> home and visiting team schedules</a:t>
            </a:r>
          </a:p>
          <a:p>
            <a:r>
              <a:rPr lang="en-US" dirty="0">
                <a:latin typeface="Calibri" panose="020F0502020204030204" pitchFamily="34" charset="0"/>
                <a:ea typeface="Calibri" panose="020F0502020204030204" pitchFamily="34" charset="0"/>
                <a:cs typeface="Calibri" panose="020F0502020204030204" pitchFamily="34" charset="0"/>
              </a:rPr>
              <a:t>Both changes must be </a:t>
            </a:r>
            <a:r>
              <a:rPr lang="en-US" b="1" dirty="0">
                <a:latin typeface="Calibri" panose="020F0502020204030204" pitchFamily="34" charset="0"/>
                <a:ea typeface="Calibri" panose="020F0502020204030204" pitchFamily="34" charset="0"/>
                <a:cs typeface="Calibri" panose="020F0502020204030204" pitchFamily="34" charset="0"/>
              </a:rPr>
              <a:t>approved in advance by your Statistician</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10B6420-A42A-4796-565F-6D3A800F2463}"/>
              </a:ext>
            </a:extLst>
          </p:cNvPr>
          <p:cNvSpPr>
            <a:spLocks noGrp="1"/>
          </p:cNvSpPr>
          <p:nvPr>
            <p:ph type="sldNum" sz="quarter" idx="12"/>
          </p:nvPr>
        </p:nvSpPr>
        <p:spPr/>
        <p:txBody>
          <a:bodyPr/>
          <a:lstStyle/>
          <a:p>
            <a:pPr algn="l">
              <a:defRPr/>
            </a:pPr>
            <a:fld id="{F8A43D9F-5E2F-4BA5-9137-389B11B340B8}" type="slidenum">
              <a:rPr lang="en-CA" smtClean="0"/>
              <a:pPr algn="l">
                <a:defRPr/>
              </a:pPr>
              <a:t>15</a:t>
            </a:fld>
            <a:endParaRPr lang="en-CA"/>
          </a:p>
        </p:txBody>
      </p:sp>
      <p:pic>
        <p:nvPicPr>
          <p:cNvPr id="5" name="Picture 8">
            <a:extLst>
              <a:ext uri="{FF2B5EF4-FFF2-40B4-BE49-F238E27FC236}">
                <a16:creationId xmlns:a16="http://schemas.microsoft.com/office/drawing/2014/main" id="{89DDA6CE-2C0A-23D3-5689-710698E88B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194" y="5332851"/>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A866D157-81DE-7E7D-DAD0-459745D552D7}"/>
              </a:ext>
            </a:extLst>
          </p:cNvPr>
          <p:cNvSpPr>
            <a:spLocks noGrp="1"/>
          </p:cNvSpPr>
          <p:nvPr>
            <p:ph type="title"/>
          </p:nvPr>
        </p:nvSpPr>
        <p:spPr/>
        <p:txBody>
          <a:bodyPr>
            <a:noAutofit/>
          </a:bodyPr>
          <a:lstStyle/>
          <a:p>
            <a:r>
              <a:rPr lang="en-US" sz="3200" b="1" dirty="0"/>
              <a:t>🕒 Game Switching vs. Game Rescheduling</a:t>
            </a:r>
          </a:p>
        </p:txBody>
      </p:sp>
    </p:spTree>
    <p:extLst>
      <p:ext uri="{BB962C8B-B14F-4D97-AF65-F5344CB8AC3E}">
        <p14:creationId xmlns:p14="http://schemas.microsoft.com/office/powerpoint/2010/main" val="343975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44"/>
          </a:xfrm>
        </p:spPr>
        <p:txBody>
          <a:bodyPr>
            <a:normAutofit fontScale="90000"/>
          </a:bodyPr>
          <a:lstStyle/>
          <a:p>
            <a:pPr algn="l"/>
            <a:r>
              <a:rPr lang="en-US" sz="3600" dirty="0">
                <a:solidFill>
                  <a:srgbClr val="282828"/>
                </a:solidFill>
                <a:latin typeface="Calibri"/>
              </a:rPr>
              <a:t>Game Switching and Rescheduling</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16</a:t>
            </a:fld>
            <a:endParaRPr lang="en-CA" dirty="0"/>
          </a:p>
        </p:txBody>
      </p:sp>
      <p:pic>
        <p:nvPicPr>
          <p:cNvPr id="10" name="Picture 9">
            <a:extLst>
              <a:ext uri="{FF2B5EF4-FFF2-40B4-BE49-F238E27FC236}">
                <a16:creationId xmlns:a16="http://schemas.microsoft.com/office/drawing/2014/main" id="{9B278B4F-C99D-276D-3DAB-6AC2514051AB}"/>
              </a:ext>
            </a:extLst>
          </p:cNvPr>
          <p:cNvPicPr>
            <a:picLocks noChangeAspect="1"/>
          </p:cNvPicPr>
          <p:nvPr/>
        </p:nvPicPr>
        <p:blipFill>
          <a:blip r:embed="rId2"/>
          <a:stretch>
            <a:fillRect/>
          </a:stretch>
        </p:blipFill>
        <p:spPr>
          <a:xfrm>
            <a:off x="2924861" y="1484784"/>
            <a:ext cx="2952328" cy="2289380"/>
          </a:xfrm>
          <a:prstGeom prst="rect">
            <a:avLst/>
          </a:prstGeom>
        </p:spPr>
      </p:pic>
      <p:pic>
        <p:nvPicPr>
          <p:cNvPr id="12" name="Picture 11">
            <a:extLst>
              <a:ext uri="{FF2B5EF4-FFF2-40B4-BE49-F238E27FC236}">
                <a16:creationId xmlns:a16="http://schemas.microsoft.com/office/drawing/2014/main" id="{7C1FDDA8-8A4C-1995-A0D9-6A1ED205678E}"/>
              </a:ext>
            </a:extLst>
          </p:cNvPr>
          <p:cNvPicPr>
            <a:picLocks noChangeAspect="1"/>
          </p:cNvPicPr>
          <p:nvPr/>
        </p:nvPicPr>
        <p:blipFill>
          <a:blip r:embed="rId3"/>
          <a:stretch>
            <a:fillRect/>
          </a:stretch>
        </p:blipFill>
        <p:spPr>
          <a:xfrm>
            <a:off x="2915816" y="4221088"/>
            <a:ext cx="2970419" cy="1271784"/>
          </a:xfrm>
          <a:prstGeom prst="rect">
            <a:avLst/>
          </a:prstGeom>
        </p:spPr>
      </p:pic>
      <p:sp>
        <p:nvSpPr>
          <p:cNvPr id="13" name="TextBox 12">
            <a:extLst>
              <a:ext uri="{FF2B5EF4-FFF2-40B4-BE49-F238E27FC236}">
                <a16:creationId xmlns:a16="http://schemas.microsoft.com/office/drawing/2014/main" id="{2C488880-ED7E-56D2-BFC0-DD7193561790}"/>
              </a:ext>
            </a:extLst>
          </p:cNvPr>
          <p:cNvSpPr txBox="1"/>
          <p:nvPr/>
        </p:nvSpPr>
        <p:spPr>
          <a:xfrm>
            <a:off x="395536" y="2348880"/>
            <a:ext cx="2026568" cy="369332"/>
          </a:xfrm>
          <a:prstGeom prst="rect">
            <a:avLst/>
          </a:prstGeom>
          <a:noFill/>
        </p:spPr>
        <p:txBody>
          <a:bodyPr wrap="square" rtlCol="0">
            <a:spAutoFit/>
          </a:bodyPr>
          <a:lstStyle/>
          <a:p>
            <a:pPr algn="l"/>
            <a:r>
              <a:rPr lang="en-CA" sz="2000" dirty="0">
                <a:solidFill>
                  <a:srgbClr val="282828"/>
                </a:solidFill>
                <a:latin typeface="Calibri"/>
              </a:rPr>
              <a:t>Game Switch</a:t>
            </a:r>
          </a:p>
        </p:txBody>
      </p:sp>
      <p:sp>
        <p:nvSpPr>
          <p:cNvPr id="14" name="TextBox 13">
            <a:extLst>
              <a:ext uri="{FF2B5EF4-FFF2-40B4-BE49-F238E27FC236}">
                <a16:creationId xmlns:a16="http://schemas.microsoft.com/office/drawing/2014/main" id="{6EC866C6-EADA-32D0-3B8D-B2D93877350F}"/>
              </a:ext>
            </a:extLst>
          </p:cNvPr>
          <p:cNvSpPr txBox="1"/>
          <p:nvPr/>
        </p:nvSpPr>
        <p:spPr>
          <a:xfrm>
            <a:off x="395536" y="4717706"/>
            <a:ext cx="2314600" cy="369332"/>
          </a:xfrm>
          <a:prstGeom prst="rect">
            <a:avLst/>
          </a:prstGeom>
          <a:noFill/>
        </p:spPr>
        <p:txBody>
          <a:bodyPr wrap="square" rtlCol="0">
            <a:spAutoFit/>
          </a:bodyPr>
          <a:lstStyle/>
          <a:p>
            <a:pPr algn="l"/>
            <a:r>
              <a:rPr lang="en-CA" sz="2000" dirty="0">
                <a:solidFill>
                  <a:srgbClr val="282828"/>
                </a:solidFill>
                <a:latin typeface="Calibri"/>
              </a:rPr>
              <a:t>Game Reschedule</a:t>
            </a:r>
          </a:p>
        </p:txBody>
      </p:sp>
      <p:pic>
        <p:nvPicPr>
          <p:cNvPr id="16" name="Picture 15">
            <a:extLst>
              <a:ext uri="{FF2B5EF4-FFF2-40B4-BE49-F238E27FC236}">
                <a16:creationId xmlns:a16="http://schemas.microsoft.com/office/drawing/2014/main" id="{E3BC101D-82BE-B7E9-BD8A-DE7E0E14FCE9}"/>
              </a:ext>
            </a:extLst>
          </p:cNvPr>
          <p:cNvPicPr>
            <a:picLocks noChangeAspect="1"/>
          </p:cNvPicPr>
          <p:nvPr/>
        </p:nvPicPr>
        <p:blipFill>
          <a:blip r:embed="rId4"/>
          <a:stretch>
            <a:fillRect/>
          </a:stretch>
        </p:blipFill>
        <p:spPr>
          <a:xfrm>
            <a:off x="6804248" y="1988840"/>
            <a:ext cx="486589" cy="1159583"/>
          </a:xfrm>
          <a:prstGeom prst="rect">
            <a:avLst/>
          </a:prstGeom>
        </p:spPr>
      </p:pic>
      <p:pic>
        <p:nvPicPr>
          <p:cNvPr id="18" name="Picture 17">
            <a:extLst>
              <a:ext uri="{FF2B5EF4-FFF2-40B4-BE49-F238E27FC236}">
                <a16:creationId xmlns:a16="http://schemas.microsoft.com/office/drawing/2014/main" id="{697623E1-6957-6F5F-6E4A-27FC8AADA57A}"/>
              </a:ext>
            </a:extLst>
          </p:cNvPr>
          <p:cNvPicPr>
            <a:picLocks noChangeAspect="1"/>
          </p:cNvPicPr>
          <p:nvPr/>
        </p:nvPicPr>
        <p:blipFill>
          <a:blip r:embed="rId5"/>
          <a:stretch>
            <a:fillRect/>
          </a:stretch>
        </p:blipFill>
        <p:spPr>
          <a:xfrm>
            <a:off x="6590406" y="4032983"/>
            <a:ext cx="914272" cy="1396604"/>
          </a:xfrm>
          <a:prstGeom prst="rect">
            <a:avLst/>
          </a:prstGeom>
        </p:spPr>
      </p:pic>
    </p:spTree>
    <p:extLst>
      <p:ext uri="{BB962C8B-B14F-4D97-AF65-F5344CB8AC3E}">
        <p14:creationId xmlns:p14="http://schemas.microsoft.com/office/powerpoint/2010/main" val="313496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876800"/>
          </a:xfrm>
        </p:spPr>
        <p:txBody>
          <a:bodyPr/>
          <a:lstStyle/>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Obtain prior consent from your Statistician</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Gain agreement from the other visiting team</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Complete the official </a:t>
            </a:r>
            <a:r>
              <a:rPr lang="en-CA" b="0" i="0" u="none" strike="noStrike" dirty="0">
                <a:solidFill>
                  <a:srgbClr val="282828"/>
                </a:solidFill>
                <a:effectLst/>
                <a:latin typeface="Calibri" panose="020F0502020204030204" pitchFamily="34" charset="0"/>
                <a:ea typeface="Calibri" panose="020F0502020204030204" pitchFamily="34" charset="0"/>
                <a:cs typeface="Calibri" panose="020F0502020204030204" pitchFamily="34" charset="0"/>
                <a:hlinkClick r:id="rId2"/>
              </a:rPr>
              <a:t>Game Switch Form</a:t>
            </a:r>
            <a:endParaRPr lang="en-US" dirty="0">
              <a:latin typeface="Calibri" panose="020F0502020204030204" pitchFamily="34" charset="0"/>
              <a:ea typeface="Calibri" panose="020F0502020204030204" pitchFamily="34" charset="0"/>
              <a:cs typeface="Calibri" panose="020F0502020204030204" pitchFamily="34" charset="0"/>
            </a:endParaRP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Submit the form to the appropriate Statistician no later than 72 hours before the switched game</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Statistician will:</a:t>
            </a:r>
          </a:p>
          <a:p>
            <a:pPr lvl="1">
              <a:spcBef>
                <a:spcPts val="1200"/>
              </a:spcBef>
            </a:pPr>
            <a:r>
              <a:rPr lang="en-US" dirty="0">
                <a:solidFill>
                  <a:srgbClr val="282828"/>
                </a:solidFill>
                <a:latin typeface="Calibri"/>
              </a:rPr>
              <a:t>Update the online schedule</a:t>
            </a:r>
          </a:p>
          <a:p>
            <a:pPr lvl="1">
              <a:spcBef>
                <a:spcPts val="1200"/>
              </a:spcBef>
            </a:pPr>
            <a:r>
              <a:rPr lang="en-US" dirty="0">
                <a:solidFill>
                  <a:srgbClr val="282828"/>
                </a:solidFill>
                <a:latin typeface="Calibri"/>
              </a:rPr>
              <a:t>Notify the home team</a:t>
            </a:r>
          </a:p>
          <a:p>
            <a:pPr>
              <a:spcBef>
                <a:spcPts val="1200"/>
              </a:spcBef>
            </a:pPr>
            <a:r>
              <a:rPr lang="en-US" dirty="0">
                <a:solidFill>
                  <a:srgbClr val="282828"/>
                </a:solidFill>
                <a:latin typeface="Calibri"/>
              </a:rPr>
              <a:t>Home team cannot refuse to play the switched game(s)</a:t>
            </a:r>
          </a:p>
          <a:p>
            <a:pPr marL="0" indent="0">
              <a:spcBef>
                <a:spcPts val="1200"/>
              </a:spcBef>
              <a:buNone/>
            </a:pPr>
            <a:endParaRPr lang="en-US" dirty="0">
              <a:solidFill>
                <a:srgbClr val="282828"/>
              </a:solidFill>
              <a:latin typeface="Calibri"/>
            </a:endParaRPr>
          </a:p>
          <a:p>
            <a:pPr algn="l"/>
            <a:endParaRPr lang="en-US" dirty="0"/>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17</a:t>
            </a:fld>
            <a:endParaRPr lang="en-CA" dirty="0"/>
          </a:p>
        </p:txBody>
      </p:sp>
      <p:pic>
        <p:nvPicPr>
          <p:cNvPr id="5" name="Picture 8">
            <a:extLst>
              <a:ext uri="{FF2B5EF4-FFF2-40B4-BE49-F238E27FC236}">
                <a16:creationId xmlns:a16="http://schemas.microsoft.com/office/drawing/2014/main" id="{8ABC336D-77B3-7356-2449-FB24B1030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EF7127C3-02CF-D833-A10D-DBBEB1EF5E0B}"/>
              </a:ext>
            </a:extLst>
          </p:cNvPr>
          <p:cNvSpPr>
            <a:spLocks noGrp="1"/>
          </p:cNvSpPr>
          <p:nvPr>
            <p:ph type="title"/>
          </p:nvPr>
        </p:nvSpPr>
        <p:spPr/>
        <p:txBody>
          <a:bodyPr>
            <a:normAutofit fontScale="90000"/>
          </a:bodyPr>
          <a:lstStyle/>
          <a:p>
            <a:r>
              <a:rPr lang="en-CA" b="1" dirty="0"/>
              <a:t>🔄 Game Switch Process</a:t>
            </a:r>
            <a:endParaRPr lang="en-CA" dirty="0"/>
          </a:p>
        </p:txBody>
      </p:sp>
    </p:spTree>
    <p:extLst>
      <p:ext uri="{BB962C8B-B14F-4D97-AF65-F5344CB8AC3E}">
        <p14:creationId xmlns:p14="http://schemas.microsoft.com/office/powerpoint/2010/main" val="256863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954"/>
            <a:ext cx="8229600" cy="4876800"/>
          </a:xfrm>
        </p:spPr>
        <p:txBody>
          <a:bodyPr/>
          <a:lstStyle/>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Requesting teams must submit the request to their Statistician</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Must complete the </a:t>
            </a:r>
            <a:r>
              <a:rPr lang="en-CA" b="0" i="0" u="none" strike="noStrike" dirty="0">
                <a:solidFill>
                  <a:srgbClr val="282828"/>
                </a:solidFill>
                <a:effectLst/>
                <a:latin typeface="Calibri" panose="020F0502020204030204" pitchFamily="34" charset="0"/>
                <a:ea typeface="Calibri" panose="020F0502020204030204" pitchFamily="34" charset="0"/>
                <a:cs typeface="Calibri" panose="020F0502020204030204" pitchFamily="34" charset="0"/>
                <a:hlinkClick r:id="rId2"/>
              </a:rPr>
              <a:t>Game Reschedule Form</a:t>
            </a:r>
            <a:endParaRPr lang="en-US" dirty="0">
              <a:latin typeface="Calibri" panose="020F0502020204030204" pitchFamily="34" charset="0"/>
              <a:ea typeface="Calibri" panose="020F0502020204030204" pitchFamily="34" charset="0"/>
              <a:cs typeface="Calibri" panose="020F0502020204030204" pitchFamily="34" charset="0"/>
            </a:endParaRP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Statistician may approve or deny the request</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Approval must be obtained </a:t>
            </a:r>
            <a:r>
              <a:rPr lang="en-US" i="1" dirty="0">
                <a:solidFill>
                  <a:srgbClr val="282828"/>
                </a:solidFill>
                <a:latin typeface="Calibri" panose="020F0502020204030204" pitchFamily="34" charset="0"/>
                <a:ea typeface="Calibri" panose="020F0502020204030204" pitchFamily="34" charset="0"/>
                <a:cs typeface="Calibri" panose="020F0502020204030204" pitchFamily="34" charset="0"/>
              </a:rPr>
              <a:t>before</a:t>
            </a: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 contacting another team</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Exception: Reschedules due to inclement weather</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Full details (and forms) are on the </a:t>
            </a: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hlinkClick r:id="rId3"/>
              </a:rPr>
              <a:t>league website</a:t>
            </a: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 (For Teams menu)</a:t>
            </a:r>
          </a:p>
          <a:p>
            <a:pPr lvl="2" algn="l"/>
            <a:endParaRPr lang="en-CA" sz="2400" dirty="0">
              <a:latin typeface="Calibri" panose="020F0502020204030204" pitchFamily="34" charset="0"/>
              <a:ea typeface="Calibri" panose="020F0502020204030204" pitchFamily="34" charset="0"/>
              <a:cs typeface="Calibri" panose="020F0502020204030204" pitchFamily="34" charset="0"/>
            </a:endParaRPr>
          </a:p>
          <a:p>
            <a:pPr algn="l"/>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18</a:t>
            </a:fld>
            <a:endParaRPr lang="en-CA"/>
          </a:p>
        </p:txBody>
      </p:sp>
      <p:pic>
        <p:nvPicPr>
          <p:cNvPr id="5" name="Picture 8">
            <a:extLst>
              <a:ext uri="{FF2B5EF4-FFF2-40B4-BE49-F238E27FC236}">
                <a16:creationId xmlns:a16="http://schemas.microsoft.com/office/drawing/2014/main" id="{7A8F2AD5-47FC-6305-F1C8-D9FE0B94CE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560F6D98-644F-2873-AE41-BE70A3EF6E72}"/>
              </a:ext>
            </a:extLst>
          </p:cNvPr>
          <p:cNvSpPr>
            <a:spLocks noGrp="1"/>
          </p:cNvSpPr>
          <p:nvPr>
            <p:ph type="title"/>
          </p:nvPr>
        </p:nvSpPr>
        <p:spPr/>
        <p:txBody>
          <a:bodyPr>
            <a:normAutofit fontScale="90000"/>
          </a:bodyPr>
          <a:lstStyle/>
          <a:p>
            <a:r>
              <a:rPr lang="en-US" dirty="0"/>
              <a:t>Game Reschedule</a:t>
            </a:r>
            <a:endParaRPr lang="en-CA" dirty="0"/>
          </a:p>
        </p:txBody>
      </p:sp>
    </p:spTree>
    <p:extLst>
      <p:ext uri="{BB962C8B-B14F-4D97-AF65-F5344CB8AC3E}">
        <p14:creationId xmlns:p14="http://schemas.microsoft.com/office/powerpoint/2010/main" val="44275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a:t>🌨️ Inclement Weather Re-Scheduling</a:t>
            </a:r>
          </a:p>
        </p:txBody>
      </p:sp>
      <p:sp>
        <p:nvSpPr>
          <p:cNvPr id="3" name="Content Placeholder 2"/>
          <p:cNvSpPr>
            <a:spLocks noGrp="1"/>
          </p:cNvSpPr>
          <p:nvPr>
            <p:ph idx="1"/>
          </p:nvPr>
        </p:nvSpPr>
        <p:spPr>
          <a:xfrm>
            <a:off x="457200" y="1387572"/>
            <a:ext cx="8229600" cy="4876800"/>
          </a:xfrm>
        </p:spPr>
        <p:txBody>
          <a:bodyPr/>
          <a:lstStyle/>
          <a:p>
            <a:pPr>
              <a:buFont typeface="Arial" panose="020B0604020202020204" pitchFamily="34" charset="0"/>
              <a:buChar char="•"/>
            </a:pPr>
            <a:r>
              <a:rPr lang="en-US" sz="2000" b="1" dirty="0">
                <a:latin typeface="Calibri" panose="020F0502020204030204" pitchFamily="34" charset="0"/>
                <a:ea typeface="Calibri" panose="020F0502020204030204" pitchFamily="34" charset="0"/>
                <a:cs typeface="Calibri" panose="020F0502020204030204" pitchFamily="34" charset="0"/>
              </a:rPr>
              <a:t>Team officials must contact their Statistician</a:t>
            </a:r>
            <a:r>
              <a:rPr lang="en-US" sz="2000" dirty="0">
                <a:latin typeface="Calibri" panose="020F0502020204030204" pitchFamily="34" charset="0"/>
                <a:ea typeface="Calibri" panose="020F0502020204030204" pitchFamily="34" charset="0"/>
                <a:cs typeface="Calibri" panose="020F0502020204030204" pitchFamily="34" charset="0"/>
              </a:rPr>
              <a:t>, who has the authority to </a:t>
            </a:r>
            <a:r>
              <a:rPr lang="en-US" sz="2000" b="1" dirty="0">
                <a:latin typeface="Calibri" panose="020F0502020204030204" pitchFamily="34" charset="0"/>
                <a:ea typeface="Calibri" panose="020F0502020204030204" pitchFamily="34" charset="0"/>
                <a:cs typeface="Calibri" panose="020F0502020204030204" pitchFamily="34" charset="0"/>
              </a:rPr>
              <a:t>postpone games due to weather conditions</a:t>
            </a:r>
            <a:endParaRPr lang="en-US" sz="2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If the Statistician </a:t>
            </a:r>
            <a:r>
              <a:rPr lang="en-US" sz="2000" b="1" dirty="0">
                <a:latin typeface="Calibri" panose="020F0502020204030204" pitchFamily="34" charset="0"/>
                <a:ea typeface="Calibri" panose="020F0502020204030204" pitchFamily="34" charset="0"/>
                <a:cs typeface="Calibri" panose="020F0502020204030204" pitchFamily="34" charset="0"/>
              </a:rPr>
              <a:t>cannot be reached</a:t>
            </a:r>
            <a:r>
              <a:rPr lang="en-US" sz="2000" dirty="0">
                <a:latin typeface="Calibri" panose="020F0502020204030204" pitchFamily="34" charset="0"/>
                <a:ea typeface="Calibri" panose="020F0502020204030204" pitchFamily="34" charset="0"/>
                <a:cs typeface="Calibri" panose="020F0502020204030204" pitchFamily="34" charset="0"/>
              </a:rPr>
              <a:t>, contact one of the following League Executives:</a:t>
            </a:r>
          </a:p>
          <a:p>
            <a:pPr marL="742950" lvl="1"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League President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Treasurer</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Calibri" panose="020F0502020204030204" pitchFamily="34" charset="0"/>
              </a:rPr>
              <a:t>Secretary</a:t>
            </a:r>
            <a:endParaRPr lang="en-US" sz="1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opposing team</a:t>
            </a:r>
            <a:r>
              <a:rPr lang="en-US" sz="2000" dirty="0">
                <a:latin typeface="Calibri" panose="020F0502020204030204" pitchFamily="34" charset="0"/>
                <a:ea typeface="Calibri" panose="020F0502020204030204" pitchFamily="34" charset="0"/>
                <a:cs typeface="Calibri" panose="020F0502020204030204" pitchFamily="34" charset="0"/>
              </a:rPr>
              <a:t> must be notified by the team official requesting the cancellation</a:t>
            </a:r>
          </a:p>
          <a:p>
            <a:pP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team official must then </a:t>
            </a:r>
            <a:r>
              <a:rPr lang="en-US" sz="2000" b="1" dirty="0">
                <a:latin typeface="Calibri" panose="020F0502020204030204" pitchFamily="34" charset="0"/>
                <a:ea typeface="Calibri" panose="020F0502020204030204" pitchFamily="34" charset="0"/>
                <a:cs typeface="Calibri" panose="020F0502020204030204" pitchFamily="34" charset="0"/>
              </a:rPr>
              <a:t>contact their Association’s Referee Scheduler</a:t>
            </a:r>
            <a:r>
              <a:rPr lang="en-US" sz="2000" dirty="0">
                <a:latin typeface="Calibri" panose="020F0502020204030204" pitchFamily="34" charset="0"/>
                <a:ea typeface="Calibri" panose="020F0502020204030204" pitchFamily="34" charset="0"/>
                <a:cs typeface="Calibri" panose="020F0502020204030204" pitchFamily="34" charset="0"/>
              </a:rPr>
              <a:t> to advise that:</a:t>
            </a:r>
          </a:p>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 game has been </a:t>
            </a:r>
            <a:r>
              <a:rPr lang="en-US" sz="1800" b="1" dirty="0">
                <a:latin typeface="Calibri" panose="020F0502020204030204" pitchFamily="34" charset="0"/>
                <a:ea typeface="Calibri" panose="020F0502020204030204" pitchFamily="34" charset="0"/>
                <a:cs typeface="Calibri" panose="020F0502020204030204" pitchFamily="34" charset="0"/>
              </a:rPr>
              <a:t>postponed</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It will be </a:t>
            </a:r>
            <a:r>
              <a:rPr lang="en-US" sz="1800" b="1" dirty="0">
                <a:latin typeface="Calibri" panose="020F0502020204030204" pitchFamily="34" charset="0"/>
                <a:ea typeface="Calibri" panose="020F0502020204030204" pitchFamily="34" charset="0"/>
                <a:cs typeface="Calibri" panose="020F0502020204030204" pitchFamily="34" charset="0"/>
              </a:rPr>
              <a:t>re-scheduled</a:t>
            </a:r>
            <a:endParaRPr lang="en-US" sz="1800" dirty="0">
              <a:latin typeface="Calibri" panose="020F0502020204030204" pitchFamily="34" charset="0"/>
              <a:ea typeface="Calibri" panose="020F0502020204030204" pitchFamily="34" charset="0"/>
              <a:cs typeface="Calibri" panose="020F0502020204030204" pitchFamily="34" charset="0"/>
            </a:endParaRPr>
          </a:p>
          <a:p>
            <a:pPr algn="ctr">
              <a:buNone/>
            </a:pP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Important:</a:t>
            </a:r>
            <a:r>
              <a:rPr lang="en-US" sz="2000" dirty="0">
                <a:latin typeface="Calibri" panose="020F0502020204030204" pitchFamily="34" charset="0"/>
                <a:ea typeface="Calibri" panose="020F0502020204030204" pitchFamily="34" charset="0"/>
                <a:cs typeface="Calibri" panose="020F0502020204030204" pitchFamily="34" charset="0"/>
              </a:rPr>
              <a:t> Teams </a:t>
            </a:r>
            <a:r>
              <a:rPr lang="en-US" sz="2000" b="1" dirty="0">
                <a:latin typeface="Calibri" panose="020F0502020204030204" pitchFamily="34" charset="0"/>
                <a:ea typeface="Calibri" panose="020F0502020204030204" pitchFamily="34" charset="0"/>
                <a:cs typeface="Calibri" panose="020F0502020204030204" pitchFamily="34" charset="0"/>
              </a:rPr>
              <a:t>cannot postpone a game on their own</a:t>
            </a:r>
            <a:r>
              <a:rPr lang="en-US" sz="2000" dirty="0">
                <a:latin typeface="Calibri" panose="020F0502020204030204" pitchFamily="34" charset="0"/>
                <a:ea typeface="Calibri" panose="020F0502020204030204" pitchFamily="34" charset="0"/>
                <a:cs typeface="Calibri" panose="020F0502020204030204" pitchFamily="34" charset="0"/>
              </a:rPr>
              <a:t>.</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Doing so may result in </a:t>
            </a:r>
            <a:r>
              <a:rPr lang="en-US" sz="2000" b="1" dirty="0">
                <a:latin typeface="Calibri" panose="020F0502020204030204" pitchFamily="34" charset="0"/>
                <a:ea typeface="Calibri" panose="020F0502020204030204" pitchFamily="34" charset="0"/>
                <a:cs typeface="Calibri" panose="020F0502020204030204" pitchFamily="34" charset="0"/>
              </a:rPr>
              <a:t>a fine or suspension</a:t>
            </a:r>
            <a:r>
              <a:rPr lang="en-US" sz="2000" dirty="0">
                <a:latin typeface="Calibri" panose="020F0502020204030204" pitchFamily="34" charset="0"/>
                <a:ea typeface="Calibri" panose="020F0502020204030204" pitchFamily="34" charset="0"/>
                <a:cs typeface="Calibri" panose="020F0502020204030204" pitchFamily="34" charset="0"/>
              </a:rPr>
              <a:t>.</a:t>
            </a:r>
          </a:p>
          <a:p>
            <a:pPr marL="0" indent="0" algn="l">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19</a:t>
            </a:fld>
            <a:endParaRPr lang="en-CA" dirty="0"/>
          </a:p>
        </p:txBody>
      </p:sp>
    </p:spTree>
    <p:extLst>
      <p:ext uri="{BB962C8B-B14F-4D97-AF65-F5344CB8AC3E}">
        <p14:creationId xmlns:p14="http://schemas.microsoft.com/office/powerpoint/2010/main" val="262347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600200"/>
            <a:ext cx="8278924" cy="4997450"/>
          </a:xfrm>
        </p:spPr>
        <p:txBody>
          <a:bodyPr/>
          <a:lstStyle/>
          <a:p>
            <a:pPr marL="0" indent="0">
              <a:lnSpc>
                <a:spcPct val="80000"/>
              </a:lnSpc>
              <a:spcBef>
                <a:spcPct val="30000"/>
              </a:spcBef>
              <a:spcAft>
                <a:spcPct val="30000"/>
              </a:spcAft>
              <a:buNone/>
            </a:pPr>
            <a:r>
              <a:rPr lang="en-CA" sz="2800" dirty="0">
                <a:latin typeface="Calibri" panose="020F0502020204030204" pitchFamily="34" charset="0"/>
                <a:ea typeface="Calibri" panose="020F0502020204030204" pitchFamily="34" charset="0"/>
                <a:cs typeface="Calibri" panose="020F0502020204030204" pitchFamily="34" charset="0"/>
              </a:rPr>
              <a:t>Welcome to the 2025-2026 LCMHL Season</a:t>
            </a:r>
          </a:p>
          <a:p>
            <a:pPr marL="0" indent="0">
              <a:lnSpc>
                <a:spcPct val="80000"/>
              </a:lnSpc>
              <a:spcBef>
                <a:spcPct val="30000"/>
              </a:spcBef>
              <a:spcAft>
                <a:spcPct val="30000"/>
              </a:spcAft>
              <a:buNone/>
            </a:pPr>
            <a:r>
              <a:rPr lang="en-US" sz="2800" dirty="0">
                <a:latin typeface="Calibri" panose="020F0502020204030204" pitchFamily="34" charset="0"/>
                <a:ea typeface="Calibri" panose="020F0502020204030204" pitchFamily="34" charset="0"/>
                <a:cs typeface="Calibri" panose="020F0502020204030204" pitchFamily="34" charset="0"/>
              </a:rPr>
              <a:t>Thank you, Tom!</a:t>
            </a:r>
          </a:p>
          <a:p>
            <a:pPr marL="0" indent="0">
              <a:lnSpc>
                <a:spcPct val="80000"/>
              </a:lnSpc>
              <a:spcBef>
                <a:spcPct val="30000"/>
              </a:spcBef>
              <a:spcAft>
                <a:spcPct val="30000"/>
              </a:spcAft>
              <a:buNone/>
            </a:pPr>
            <a:r>
              <a:rPr lang="en-US" sz="2800" dirty="0">
                <a:latin typeface="Calibri" panose="020F0502020204030204" pitchFamily="34" charset="0"/>
                <a:ea typeface="Calibri" panose="020F0502020204030204" pitchFamily="34" charset="0"/>
                <a:cs typeface="Calibri" panose="020F0502020204030204" pitchFamily="34" charset="0"/>
              </a:rPr>
              <a:t>Year of observing and learning</a:t>
            </a:r>
          </a:p>
          <a:p>
            <a:pPr marL="0" indent="0">
              <a:lnSpc>
                <a:spcPct val="80000"/>
              </a:lnSpc>
              <a:spcBef>
                <a:spcPct val="30000"/>
              </a:spcBef>
              <a:spcAft>
                <a:spcPct val="30000"/>
              </a:spcAft>
              <a:buNone/>
            </a:pPr>
            <a:r>
              <a:rPr lang="en-US" sz="2800" dirty="0">
                <a:latin typeface="Calibri" panose="020F0502020204030204" pitchFamily="34" charset="0"/>
                <a:ea typeface="Calibri" panose="020F0502020204030204" pitchFamily="34" charset="0"/>
                <a:cs typeface="Calibri" panose="020F0502020204030204" pitchFamily="34" charset="0"/>
              </a:rPr>
              <a:t>Thank you to all volunteers</a:t>
            </a:r>
          </a:p>
          <a:p>
            <a:pPr marL="0" indent="0">
              <a:lnSpc>
                <a:spcPct val="80000"/>
              </a:lnSpc>
              <a:spcBef>
                <a:spcPct val="30000"/>
              </a:spcBef>
              <a:spcAft>
                <a:spcPct val="30000"/>
              </a:spcAft>
              <a:buNone/>
            </a:pPr>
            <a:r>
              <a:rPr lang="en-US" sz="2800" dirty="0">
                <a:latin typeface="Calibri" panose="020F0502020204030204" pitchFamily="34" charset="0"/>
                <a:ea typeface="Calibri" panose="020F0502020204030204" pitchFamily="34" charset="0"/>
                <a:cs typeface="Calibri" panose="020F0502020204030204" pitchFamily="34" charset="0"/>
              </a:rPr>
              <a:t>Goals for this year</a:t>
            </a:r>
          </a:p>
          <a:p>
            <a:pPr lvl="1">
              <a:lnSpc>
                <a:spcPct val="80000"/>
              </a:lnSpc>
              <a:spcBef>
                <a:spcPct val="30000"/>
              </a:spcBef>
              <a:spcAft>
                <a:spcPct val="30000"/>
              </a:spcAft>
            </a:pPr>
            <a:r>
              <a:rPr lang="en-US" sz="2400" dirty="0">
                <a:latin typeface="Calibri" panose="020F0502020204030204" pitchFamily="34" charset="0"/>
                <a:ea typeface="Calibri" panose="020F0502020204030204" pitchFamily="34" charset="0"/>
                <a:cs typeface="Calibri" panose="020F0502020204030204" pitchFamily="34" charset="0"/>
              </a:rPr>
              <a:t>Development (coaches and players)</a:t>
            </a:r>
          </a:p>
          <a:p>
            <a:pPr lvl="1">
              <a:lnSpc>
                <a:spcPct val="80000"/>
              </a:lnSpc>
              <a:spcBef>
                <a:spcPct val="30000"/>
              </a:spcBef>
              <a:spcAft>
                <a:spcPct val="30000"/>
              </a:spcAft>
            </a:pPr>
            <a:r>
              <a:rPr lang="en-US" sz="2400" dirty="0">
                <a:latin typeface="Calibri" panose="020F0502020204030204" pitchFamily="34" charset="0"/>
                <a:ea typeface="Calibri" panose="020F0502020204030204" pitchFamily="34" charset="0"/>
                <a:cs typeface="Calibri" panose="020F0502020204030204" pitchFamily="34" charset="0"/>
              </a:rPr>
              <a:t>Respect</a:t>
            </a:r>
          </a:p>
          <a:p>
            <a:pPr lvl="1">
              <a:lnSpc>
                <a:spcPct val="80000"/>
              </a:lnSpc>
              <a:spcBef>
                <a:spcPct val="30000"/>
              </a:spcBef>
              <a:spcAft>
                <a:spcPct val="30000"/>
              </a:spcAft>
            </a:pPr>
            <a:r>
              <a:rPr lang="en-US" sz="2400" dirty="0">
                <a:latin typeface="Calibri" panose="020F0502020204030204" pitchFamily="34" charset="0"/>
                <a:ea typeface="Calibri" panose="020F0502020204030204" pitchFamily="34" charset="0"/>
                <a:cs typeface="Calibri" panose="020F0502020204030204" pitchFamily="34" charset="0"/>
              </a:rPr>
              <a:t>Enjoyment</a:t>
            </a:r>
          </a:p>
        </p:txBody>
      </p:sp>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l" eaLnBrk="1" hangingPunct="1"/>
            <a:fld id="{1A13AAF9-EDAD-4DC4-8FD3-B59620743B22}" type="slidenum">
              <a:rPr lang="en-CA" smtClean="0">
                <a:solidFill>
                  <a:schemeClr val="bg1"/>
                </a:solidFill>
              </a:rPr>
              <a:pPr eaLnBrk="1" hangingPunct="1"/>
              <a:t>2</a:t>
            </a:fld>
            <a:endParaRPr lang="en-CA">
              <a:solidFill>
                <a:schemeClr val="bg1"/>
              </a:solidFill>
            </a:endParaRPr>
          </a:p>
        </p:txBody>
      </p:sp>
      <p:pic>
        <p:nvPicPr>
          <p:cNvPr id="5" name="Picture 4">
            <a:extLst>
              <a:ext uri="{FF2B5EF4-FFF2-40B4-BE49-F238E27FC236}">
                <a16:creationId xmlns:a16="http://schemas.microsoft.com/office/drawing/2014/main" id="{32A2390F-FE1A-4A67-8285-A5A52FF45AB4}"/>
              </a:ext>
            </a:extLst>
          </p:cNvPr>
          <p:cNvPicPr>
            <a:picLocks noChangeAspect="1"/>
          </p:cNvPicPr>
          <p:nvPr/>
        </p:nvPicPr>
        <p:blipFill rotWithShape="1">
          <a:blip r:embed="rId3"/>
          <a:srcRect l="5882" t="14845" r="8823" b="28742"/>
          <a:stretch/>
        </p:blipFill>
        <p:spPr>
          <a:xfrm>
            <a:off x="6435039" y="4526546"/>
            <a:ext cx="2232248" cy="1462507"/>
          </a:xfrm>
          <a:prstGeom prst="rect">
            <a:avLst/>
          </a:prstGeom>
        </p:spPr>
      </p:pic>
      <p:pic>
        <p:nvPicPr>
          <p:cNvPr id="2" name="Picture 8">
            <a:extLst>
              <a:ext uri="{FF2B5EF4-FFF2-40B4-BE49-F238E27FC236}">
                <a16:creationId xmlns:a16="http://schemas.microsoft.com/office/drawing/2014/main" id="{9545FC72-3067-2BFA-921F-9F72429F8C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112" y="620688"/>
            <a:ext cx="1498576" cy="13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B6E0D77-A707-8064-4FCF-09F38F9D6289}"/>
              </a:ext>
            </a:extLst>
          </p:cNvPr>
          <p:cNvSpPr>
            <a:spLocks noGrp="1"/>
          </p:cNvSpPr>
          <p:nvPr>
            <p:ph type="title"/>
          </p:nvPr>
        </p:nvSpPr>
        <p:spPr/>
        <p:txBody>
          <a:bodyPr>
            <a:normAutofit fontScale="90000"/>
          </a:bodyPr>
          <a:lstStyle/>
          <a:p>
            <a:r>
              <a:rPr lang="en-CA" dirty="0"/>
              <a:t>President’s Message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8C7D-10F7-E227-B4A7-B66048E3924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ABA2D7-E013-58DF-823E-D7CBBD3CB608}"/>
              </a:ext>
            </a:extLst>
          </p:cNvPr>
          <p:cNvSpPr>
            <a:spLocks noGrp="1"/>
          </p:cNvSpPr>
          <p:nvPr>
            <p:ph type="sldNum" sz="quarter" idx="12"/>
          </p:nvPr>
        </p:nvSpPr>
        <p:spPr/>
        <p:txBody>
          <a:bodyPr/>
          <a:lstStyle/>
          <a:p>
            <a:pPr algn="l">
              <a:defRPr/>
            </a:pPr>
            <a:fld id="{F8A43D9F-5E2F-4BA5-9137-389B11B340B8}" type="slidenum">
              <a:rPr lang="en-CA" smtClean="0"/>
              <a:pPr algn="l">
                <a:defRPr/>
              </a:pPr>
              <a:t>20</a:t>
            </a:fld>
            <a:endParaRPr lang="en-CA"/>
          </a:p>
        </p:txBody>
      </p:sp>
      <p:pic>
        <p:nvPicPr>
          <p:cNvPr id="5" name="Picture 8">
            <a:extLst>
              <a:ext uri="{FF2B5EF4-FFF2-40B4-BE49-F238E27FC236}">
                <a16:creationId xmlns:a16="http://schemas.microsoft.com/office/drawing/2014/main" id="{155A1FFB-E0C6-584E-7E7A-E077E8B7CF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11F61023-E98C-C439-B96D-CF3C7CE8418F}"/>
              </a:ext>
            </a:extLst>
          </p:cNvPr>
          <p:cNvSpPr>
            <a:spLocks noGrp="1"/>
          </p:cNvSpPr>
          <p:nvPr>
            <p:ph type="title"/>
          </p:nvPr>
        </p:nvSpPr>
        <p:spPr/>
        <p:txBody>
          <a:bodyPr>
            <a:normAutofit fontScale="90000"/>
          </a:bodyPr>
          <a:lstStyle/>
          <a:p>
            <a:r>
              <a:rPr lang="en-US" dirty="0"/>
              <a:t>Game Switch/Reschedule Notes</a:t>
            </a:r>
            <a:endParaRPr lang="en-CA" dirty="0"/>
          </a:p>
        </p:txBody>
      </p:sp>
      <p:sp>
        <p:nvSpPr>
          <p:cNvPr id="2" name="Content Placeholder 1">
            <a:extLst>
              <a:ext uri="{FF2B5EF4-FFF2-40B4-BE49-F238E27FC236}">
                <a16:creationId xmlns:a16="http://schemas.microsoft.com/office/drawing/2014/main" id="{66285B67-9B53-C674-9A96-8FCAB110FE1D}"/>
              </a:ext>
            </a:extLst>
          </p:cNvPr>
          <p:cNvSpPr>
            <a:spLocks noGrp="1"/>
          </p:cNvSpPr>
          <p:nvPr>
            <p:ph idx="1"/>
          </p:nvPr>
        </p:nvSpPr>
        <p:spPr/>
        <p:txBody>
          <a:bodyPr/>
          <a:lstStyle/>
          <a:p>
            <a:pPr marL="0" indent="0">
              <a:buNone/>
            </a:pPr>
            <a:r>
              <a:rPr lang="en-US" sz="2800" dirty="0">
                <a:solidFill>
                  <a:srgbClr val="282828"/>
                </a:solidFill>
                <a:latin typeface="Calibri" panose="020F0502020204030204" pitchFamily="34" charset="0"/>
                <a:ea typeface="Calibri" panose="020F0502020204030204" pitchFamily="34" charset="0"/>
                <a:cs typeface="Calibri" panose="020F0502020204030204" pitchFamily="34" charset="0"/>
              </a:rPr>
              <a:t>Deadline:</a:t>
            </a:r>
          </a:p>
          <a:p>
            <a:pPr lvl="1"/>
            <a:r>
              <a:rPr lang="en-US" sz="2400" dirty="0">
                <a:solidFill>
                  <a:srgbClr val="282828"/>
                </a:solidFill>
                <a:latin typeface="Calibri" panose="020F0502020204030204" pitchFamily="34" charset="0"/>
                <a:ea typeface="Calibri" panose="020F0502020204030204" pitchFamily="34" charset="0"/>
                <a:cs typeface="Calibri" panose="020F0502020204030204" pitchFamily="34" charset="0"/>
              </a:rPr>
              <a:t>Post December 15 – Maximum of 2 reschedule requests</a:t>
            </a:r>
          </a:p>
          <a:p>
            <a:pPr lvl="1"/>
            <a:r>
              <a:rPr lang="en-US" sz="2400" dirty="0">
                <a:solidFill>
                  <a:srgbClr val="282828"/>
                </a:solidFill>
                <a:latin typeface="Calibri" panose="020F0502020204030204" pitchFamily="34" charset="0"/>
                <a:ea typeface="Calibri" panose="020F0502020204030204" pitchFamily="34" charset="0"/>
                <a:cs typeface="Calibri" panose="020F0502020204030204" pitchFamily="34" charset="0"/>
              </a:rPr>
              <a:t>After December 31 – No additional changes</a:t>
            </a:r>
          </a:p>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Invalid Reasons: </a:t>
            </a:r>
          </a:p>
          <a:p>
            <a:r>
              <a:rPr lang="en-CA" sz="2800" dirty="0">
                <a:latin typeface="Calibri" panose="020F0502020204030204" pitchFamily="34" charset="0"/>
                <a:ea typeface="Calibri" panose="020F0502020204030204" pitchFamily="34" charset="0"/>
                <a:cs typeface="Calibri" panose="020F0502020204030204" pitchFamily="34" charset="0"/>
              </a:rPr>
              <a:t>Team Activities</a:t>
            </a:r>
          </a:p>
          <a:p>
            <a:r>
              <a:rPr lang="en-CA" sz="2800" dirty="0">
                <a:latin typeface="Calibri" panose="020F0502020204030204" pitchFamily="34" charset="0"/>
                <a:ea typeface="Calibri" panose="020F0502020204030204" pitchFamily="34" charset="0"/>
                <a:cs typeface="Calibri" panose="020F0502020204030204" pitchFamily="34" charset="0"/>
              </a:rPr>
              <a:t>Player/coach absences</a:t>
            </a:r>
          </a:p>
          <a:p>
            <a:r>
              <a:rPr lang="en-CA" sz="2800" dirty="0">
                <a:latin typeface="Calibri" panose="020F0502020204030204" pitchFamily="34" charset="0"/>
                <a:ea typeface="Calibri" panose="020F0502020204030204" pitchFamily="34" charset="0"/>
                <a:cs typeface="Calibri" panose="020F0502020204030204" pitchFamily="34" charset="0"/>
              </a:rPr>
              <a:t>start time</a:t>
            </a:r>
          </a:p>
          <a:p>
            <a:r>
              <a:rPr lang="en-CA" sz="2800" dirty="0">
                <a:latin typeface="Calibri" panose="020F0502020204030204" pitchFamily="34" charset="0"/>
                <a:ea typeface="Calibri" panose="020F0502020204030204" pitchFamily="34" charset="0"/>
                <a:cs typeface="Calibri" panose="020F0502020204030204" pitchFamily="34" charset="0"/>
              </a:rPr>
              <a:t>Back-to-back games/days. </a:t>
            </a:r>
          </a:p>
          <a:p>
            <a:pPr marL="0" indent="0">
              <a:buNone/>
            </a:pPr>
            <a:r>
              <a:rPr lang="en-CA" sz="2800" dirty="0">
                <a:latin typeface="Calibri" panose="020F0502020204030204" pitchFamily="34" charset="0"/>
                <a:ea typeface="Calibri" panose="020F0502020204030204" pitchFamily="34" charset="0"/>
                <a:cs typeface="Calibri" panose="020F0502020204030204" pitchFamily="34" charset="0"/>
              </a:rPr>
              <a:t>Referee costs charged to LCMHL will be borne by the team</a:t>
            </a:r>
          </a:p>
        </p:txBody>
      </p:sp>
    </p:spTree>
    <p:extLst>
      <p:ext uri="{BB962C8B-B14F-4D97-AF65-F5344CB8AC3E}">
        <p14:creationId xmlns:p14="http://schemas.microsoft.com/office/powerpoint/2010/main" val="1297506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489"/>
            <a:ext cx="8229600" cy="4876800"/>
          </a:xfrm>
        </p:spPr>
        <p:txBody>
          <a:bodyPr/>
          <a:lstStyle/>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Must be made to the League within 72 hours of relevant game</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Must be in writing from the home association’s president or other designated official and addressed to the League President</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Must </a:t>
            </a:r>
            <a:r>
              <a:rPr lang="en-CA" dirty="0">
                <a:solidFill>
                  <a:srgbClr val="282828"/>
                </a:solidFill>
                <a:latin typeface="Calibri" panose="020F0502020204030204" pitchFamily="34" charset="0"/>
                <a:ea typeface="Calibri" panose="020F0502020204030204" pitchFamily="34" charset="0"/>
                <a:cs typeface="Calibri" panose="020F0502020204030204" pitchFamily="34" charset="0"/>
              </a:rPr>
              <a:t>clearly state the grounds upon which the appeal is being made and what aspect of the game, in particular, is being appealed. </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T</a:t>
            </a:r>
            <a:r>
              <a:rPr lang="en-CA" dirty="0">
                <a:solidFill>
                  <a:srgbClr val="282828"/>
                </a:solidFill>
                <a:latin typeface="Calibri" panose="020F0502020204030204" pitchFamily="34" charset="0"/>
                <a:ea typeface="Calibri" panose="020F0502020204030204" pitchFamily="34" charset="0"/>
                <a:cs typeface="Calibri" panose="020F0502020204030204" pitchFamily="34" charset="0"/>
              </a:rPr>
              <a:t>he League will assess the appeal and determine whether or not it will be formally considered</a:t>
            </a:r>
          </a:p>
          <a:p>
            <a:pPr algn="l">
              <a:spcBef>
                <a:spcPts val="1200"/>
              </a:spcBef>
            </a:pP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A</a:t>
            </a:r>
            <a:r>
              <a:rPr lang="en-CA" dirty="0" err="1">
                <a:solidFill>
                  <a:srgbClr val="282828"/>
                </a:solidFill>
                <a:latin typeface="Calibri" panose="020F0502020204030204" pitchFamily="34" charset="0"/>
                <a:ea typeface="Calibri" panose="020F0502020204030204" pitchFamily="34" charset="0"/>
                <a:cs typeface="Calibri" panose="020F0502020204030204" pitchFamily="34" charset="0"/>
              </a:rPr>
              <a:t>ppeals</a:t>
            </a:r>
            <a:r>
              <a:rPr lang="en-CA" dirty="0">
                <a:solidFill>
                  <a:srgbClr val="282828"/>
                </a:solidFill>
                <a:latin typeface="Calibri" panose="020F0502020204030204" pitchFamily="34" charset="0"/>
                <a:ea typeface="Calibri" panose="020F0502020204030204" pitchFamily="34" charset="0"/>
                <a:cs typeface="Calibri" panose="020F0502020204030204" pitchFamily="34" charset="0"/>
              </a:rPr>
              <a:t> of a frivolous or trivial nature will not be considered</a:t>
            </a:r>
          </a:p>
          <a:p>
            <a:pPr marL="0" indent="0">
              <a:spcBef>
                <a:spcPts val="1200"/>
              </a:spcBef>
              <a:buNone/>
            </a:pPr>
            <a:r>
              <a:rPr lang="en-US" sz="2800" i="1" dirty="0">
                <a:solidFill>
                  <a:srgbClr val="282828"/>
                </a:solidFill>
                <a:latin typeface="Calibri" panose="020F0502020204030204" pitchFamily="34" charset="0"/>
                <a:ea typeface="Calibri" panose="020F0502020204030204" pitchFamily="34" charset="0"/>
                <a:cs typeface="Calibri" panose="020F0502020204030204" pitchFamily="34" charset="0"/>
              </a:rPr>
              <a:t>Source: LCMHL Rules and Regulations</a:t>
            </a:r>
            <a:endParaRPr lang="en-US" i="1" dirty="0">
              <a:latin typeface="Calibri" panose="020F0502020204030204" pitchFamily="34" charset="0"/>
              <a:ea typeface="Calibri" panose="020F0502020204030204" pitchFamily="34" charset="0"/>
              <a:cs typeface="Calibri" panose="020F0502020204030204" pitchFamily="34" charset="0"/>
            </a:endParaRPr>
          </a:p>
          <a:p>
            <a:pPr marL="0" indent="0" algn="l">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21</a:t>
            </a:fld>
            <a:endParaRPr lang="en-CA" dirty="0"/>
          </a:p>
        </p:txBody>
      </p:sp>
      <p:pic>
        <p:nvPicPr>
          <p:cNvPr id="5" name="Picture 8">
            <a:extLst>
              <a:ext uri="{FF2B5EF4-FFF2-40B4-BE49-F238E27FC236}">
                <a16:creationId xmlns:a16="http://schemas.microsoft.com/office/drawing/2014/main" id="{ABDAF937-5E69-4549-D2EC-EEDF1951B7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39E303CC-15A6-D3F5-7E01-BFF167E7137E}"/>
              </a:ext>
            </a:extLst>
          </p:cNvPr>
          <p:cNvSpPr>
            <a:spLocks noGrp="1"/>
          </p:cNvSpPr>
          <p:nvPr>
            <p:ph type="title"/>
          </p:nvPr>
        </p:nvSpPr>
        <p:spPr/>
        <p:txBody>
          <a:bodyPr>
            <a:normAutofit fontScale="90000"/>
          </a:bodyPr>
          <a:lstStyle/>
          <a:p>
            <a:r>
              <a:rPr lang="en-CA" b="1" dirty="0"/>
              <a:t>⚖️ Game Protests &amp; Appeals</a:t>
            </a:r>
            <a:endParaRPr lang="en-CA" dirty="0"/>
          </a:p>
        </p:txBody>
      </p:sp>
    </p:spTree>
    <p:extLst>
      <p:ext uri="{BB962C8B-B14F-4D97-AF65-F5344CB8AC3E}">
        <p14:creationId xmlns:p14="http://schemas.microsoft.com/office/powerpoint/2010/main" val="1380516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47800"/>
            <a:ext cx="8579296" cy="4876800"/>
          </a:xfrm>
        </p:spPr>
        <p:txBody>
          <a:bodyPr/>
          <a:lstStyle/>
          <a:p>
            <a:pPr>
              <a:spcBef>
                <a:spcPts val="1200"/>
              </a:spcBef>
            </a:pPr>
            <a:r>
              <a:rPr lang="en-US" dirty="0">
                <a:solidFill>
                  <a:srgbClr val="282828"/>
                </a:solidFill>
                <a:latin typeface="Calibri"/>
              </a:rPr>
              <a:t>Should be correctly completed and be legible</a:t>
            </a:r>
          </a:p>
          <a:p>
            <a:pPr>
              <a:spcBef>
                <a:spcPts val="1200"/>
              </a:spcBef>
            </a:pPr>
            <a:r>
              <a:rPr lang="en-US" dirty="0">
                <a:solidFill>
                  <a:srgbClr val="282828"/>
                </a:solidFill>
                <a:latin typeface="Calibri"/>
              </a:rPr>
              <a:t>Must be entered into the league website </a:t>
            </a:r>
          </a:p>
          <a:p>
            <a:pPr lvl="1">
              <a:spcBef>
                <a:spcPts val="1200"/>
              </a:spcBef>
            </a:pPr>
            <a:r>
              <a:rPr lang="en-US" sz="2200" dirty="0">
                <a:solidFill>
                  <a:srgbClr val="282828"/>
                </a:solidFill>
                <a:latin typeface="Calibri"/>
              </a:rPr>
              <a:t>Within 48 </a:t>
            </a:r>
            <a:r>
              <a:rPr lang="en-US" sz="2200" dirty="0" err="1">
                <a:solidFill>
                  <a:srgbClr val="282828"/>
                </a:solidFill>
                <a:latin typeface="Calibri"/>
              </a:rPr>
              <a:t>hrs</a:t>
            </a:r>
            <a:r>
              <a:rPr lang="en-US" sz="2200" dirty="0">
                <a:solidFill>
                  <a:srgbClr val="282828"/>
                </a:solidFill>
                <a:latin typeface="Calibri"/>
              </a:rPr>
              <a:t> (Regular Season)</a:t>
            </a:r>
          </a:p>
          <a:p>
            <a:pPr lvl="1">
              <a:spcBef>
                <a:spcPts val="1200"/>
              </a:spcBef>
            </a:pPr>
            <a:r>
              <a:rPr lang="en-US" sz="2200" dirty="0">
                <a:solidFill>
                  <a:srgbClr val="282828"/>
                </a:solidFill>
                <a:latin typeface="Calibri"/>
              </a:rPr>
              <a:t>Within 24 </a:t>
            </a:r>
            <a:r>
              <a:rPr lang="en-US" sz="2200" dirty="0" err="1">
                <a:solidFill>
                  <a:srgbClr val="282828"/>
                </a:solidFill>
                <a:latin typeface="Calibri"/>
              </a:rPr>
              <a:t>hrs</a:t>
            </a:r>
            <a:r>
              <a:rPr lang="en-US" sz="2200" dirty="0">
                <a:solidFill>
                  <a:srgbClr val="282828"/>
                </a:solidFill>
                <a:latin typeface="Calibri"/>
              </a:rPr>
              <a:t> (Playoffs)</a:t>
            </a:r>
          </a:p>
          <a:p>
            <a:pPr>
              <a:spcBef>
                <a:spcPts val="1200"/>
              </a:spcBef>
            </a:pPr>
            <a:r>
              <a:rPr lang="en-US" dirty="0">
                <a:solidFill>
                  <a:srgbClr val="282828"/>
                </a:solidFill>
                <a:latin typeface="Calibri"/>
              </a:rPr>
              <a:t>You must enter exactly what appears on the game sheet</a:t>
            </a:r>
          </a:p>
          <a:p>
            <a:pPr>
              <a:spcBef>
                <a:spcPts val="1200"/>
              </a:spcBef>
            </a:pPr>
            <a:r>
              <a:rPr lang="en-US" dirty="0">
                <a:solidFill>
                  <a:srgbClr val="282828"/>
                </a:solidFill>
                <a:latin typeface="Calibri"/>
              </a:rPr>
              <a:t>No corrections or other changes</a:t>
            </a:r>
          </a:p>
          <a:p>
            <a:pPr>
              <a:spcBef>
                <a:spcPts val="1200"/>
              </a:spcBef>
            </a:pPr>
            <a:r>
              <a:rPr lang="en-US" dirty="0">
                <a:solidFill>
                  <a:srgbClr val="282828"/>
                </a:solidFill>
                <a:latin typeface="Calibri"/>
              </a:rPr>
              <a:t>LCMHL may perform a full audit if violations are suspected</a:t>
            </a:r>
          </a:p>
          <a:p>
            <a:pPr>
              <a:spcBef>
                <a:spcPts val="1200"/>
              </a:spcBef>
            </a:pPr>
            <a:r>
              <a:rPr lang="en-US" dirty="0">
                <a:solidFill>
                  <a:srgbClr val="282828"/>
                </a:solidFill>
                <a:latin typeface="Calibri"/>
              </a:rPr>
              <a:t>Teams are responsible for keeping game sheets for a year</a:t>
            </a:r>
          </a:p>
          <a:p>
            <a:pPr>
              <a:spcBef>
                <a:spcPts val="1200"/>
              </a:spcBef>
            </a:pPr>
            <a:r>
              <a:rPr lang="en-US" dirty="0">
                <a:solidFill>
                  <a:srgbClr val="282828"/>
                </a:solidFill>
                <a:latin typeface="Calibri"/>
              </a:rPr>
              <a:t>If timekeeper is absent, the home team is responsible for timekeeping and game sheet completion</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22</a:t>
            </a:fld>
            <a:endParaRPr lang="en-CA"/>
          </a:p>
        </p:txBody>
      </p:sp>
      <p:pic>
        <p:nvPicPr>
          <p:cNvPr id="5" name="Picture 8">
            <a:extLst>
              <a:ext uri="{FF2B5EF4-FFF2-40B4-BE49-F238E27FC236}">
                <a16:creationId xmlns:a16="http://schemas.microsoft.com/office/drawing/2014/main" id="{05E6990A-006B-A064-A12F-5FC7E89C8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93D361B-4DDE-1709-5BD2-F2F5E7CC539C}"/>
              </a:ext>
            </a:extLst>
          </p:cNvPr>
          <p:cNvSpPr>
            <a:spLocks noGrp="1"/>
          </p:cNvSpPr>
          <p:nvPr>
            <p:ph type="title"/>
          </p:nvPr>
        </p:nvSpPr>
        <p:spPr/>
        <p:txBody>
          <a:bodyPr>
            <a:normAutofit fontScale="90000"/>
          </a:bodyPr>
          <a:lstStyle/>
          <a:p>
            <a:r>
              <a:rPr lang="en-US" dirty="0"/>
              <a:t>Game Sheets</a:t>
            </a:r>
            <a:endParaRPr lang="en-CA" dirty="0"/>
          </a:p>
        </p:txBody>
      </p:sp>
    </p:spTree>
    <p:extLst>
      <p:ext uri="{BB962C8B-B14F-4D97-AF65-F5344CB8AC3E}">
        <p14:creationId xmlns:p14="http://schemas.microsoft.com/office/powerpoint/2010/main" val="3526840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marL="0" indent="0" algn="l">
              <a:spcBef>
                <a:spcPts val="1200"/>
              </a:spcBef>
              <a:buNone/>
            </a:pPr>
            <a:r>
              <a:rPr lang="en-US" sz="2000" b="1" dirty="0">
                <a:solidFill>
                  <a:srgbClr val="282828"/>
                </a:solidFill>
                <a:latin typeface="Calibri"/>
              </a:rPr>
              <a:t>Penalty Minutes</a:t>
            </a:r>
          </a:p>
          <a:p>
            <a:pPr lvl="1" algn="l">
              <a:spcBef>
                <a:spcPts val="1200"/>
              </a:spcBef>
            </a:pPr>
            <a:r>
              <a:rPr lang="en-US" sz="2000" dirty="0">
                <a:solidFill>
                  <a:srgbClr val="282828"/>
                </a:solidFill>
                <a:latin typeface="Calibri"/>
              </a:rPr>
              <a:t>Monitored monthly by the league</a:t>
            </a:r>
          </a:p>
          <a:p>
            <a:pPr lvl="1" algn="l">
              <a:spcBef>
                <a:spcPts val="1200"/>
              </a:spcBef>
            </a:pPr>
            <a:r>
              <a:rPr lang="en-US" sz="2000" dirty="0">
                <a:solidFill>
                  <a:srgbClr val="282828"/>
                </a:solidFill>
                <a:effectLst/>
                <a:latin typeface="Calibri"/>
                <a:ea typeface="Times New Roman" panose="02020603050405020304" pitchFamily="18" charset="0"/>
                <a:cs typeface="Times New Roman" panose="02020603050405020304" pitchFamily="18" charset="0"/>
              </a:rPr>
              <a:t>For teams that receive 50% more penalty minutes than the division average</a:t>
            </a:r>
          </a:p>
          <a:p>
            <a:pPr lvl="2" algn="l">
              <a:spcBef>
                <a:spcPts val="1200"/>
              </a:spcBef>
            </a:pPr>
            <a:r>
              <a:rPr lang="en-US" sz="2000" dirty="0">
                <a:solidFill>
                  <a:srgbClr val="282828"/>
                </a:solidFill>
                <a:latin typeface="Calibri"/>
                <a:ea typeface="Times New Roman" panose="02020603050405020304" pitchFamily="18" charset="0"/>
                <a:cs typeface="Times New Roman" panose="02020603050405020304" pitchFamily="18" charset="0"/>
              </a:rPr>
              <a:t>The association and the team are notified</a:t>
            </a:r>
          </a:p>
          <a:p>
            <a:pPr lvl="2" algn="l">
              <a:spcBef>
                <a:spcPts val="1200"/>
              </a:spcBef>
            </a:pPr>
            <a:r>
              <a:rPr lang="en-US" sz="2000" dirty="0">
                <a:solidFill>
                  <a:srgbClr val="282828"/>
                </a:solidFill>
                <a:effectLst/>
                <a:latin typeface="Calibri"/>
                <a:ea typeface="Times New Roman" panose="02020603050405020304" pitchFamily="18" charset="0"/>
                <a:cs typeface="Times New Roman" panose="02020603050405020304" pitchFamily="18" charset="0"/>
              </a:rPr>
              <a:t>Disciplinary action may follow</a:t>
            </a:r>
            <a:r>
              <a:rPr lang="en-US" sz="2000" dirty="0">
                <a:solidFill>
                  <a:srgbClr val="282828"/>
                </a:solidFill>
                <a:latin typeface="Calibri"/>
                <a:ea typeface="Times New Roman" panose="02020603050405020304" pitchFamily="18" charset="0"/>
                <a:cs typeface="Times New Roman" panose="02020603050405020304" pitchFamily="18" charset="0"/>
              </a:rPr>
              <a:t> if improvement is not shown</a:t>
            </a:r>
          </a:p>
          <a:p>
            <a:pPr marL="0" indent="0" algn="l">
              <a:spcBef>
                <a:spcPts val="1200"/>
              </a:spcBef>
              <a:buNone/>
            </a:pPr>
            <a:r>
              <a:rPr lang="en-US" sz="2000" b="1" dirty="0">
                <a:solidFill>
                  <a:srgbClr val="282828"/>
                </a:solidFill>
                <a:latin typeface="Calibri"/>
                <a:ea typeface="Times New Roman" panose="02020603050405020304" pitchFamily="18" charset="0"/>
                <a:cs typeface="Times New Roman" panose="02020603050405020304" pitchFamily="18" charset="0"/>
              </a:rPr>
              <a:t>Suspensions</a:t>
            </a:r>
          </a:p>
          <a:p>
            <a:pPr lvl="2" algn="l">
              <a:spcBef>
                <a:spcPts val="1200"/>
              </a:spcBef>
            </a:pPr>
            <a:r>
              <a:rPr lang="en-US" sz="2000" dirty="0">
                <a:solidFill>
                  <a:srgbClr val="282828"/>
                </a:solidFill>
                <a:effectLst/>
                <a:latin typeface="Calibri"/>
                <a:ea typeface="Times New Roman" panose="02020603050405020304" pitchFamily="18" charset="0"/>
                <a:cs typeface="Times New Roman" panose="02020603050405020304" pitchFamily="18" charset="0"/>
              </a:rPr>
              <a:t>The league has the right to add </a:t>
            </a:r>
            <a:r>
              <a:rPr lang="en-US" sz="2000" dirty="0">
                <a:solidFill>
                  <a:srgbClr val="282828"/>
                </a:solidFill>
                <a:latin typeface="Calibri"/>
                <a:ea typeface="Times New Roman" panose="02020603050405020304" pitchFamily="18" charset="0"/>
                <a:cs typeface="Times New Roman" panose="02020603050405020304" pitchFamily="18" charset="0"/>
              </a:rPr>
              <a:t>suspension games that are in addition to those specified in HEO’s Code of Discipline and by the district</a:t>
            </a:r>
          </a:p>
          <a:p>
            <a:pPr lvl="2" algn="l">
              <a:spcBef>
                <a:spcPts val="1200"/>
              </a:spcBef>
            </a:pPr>
            <a:r>
              <a:rPr lang="en-US" sz="2000" dirty="0">
                <a:solidFill>
                  <a:srgbClr val="282828"/>
                </a:solidFill>
                <a:effectLst/>
                <a:latin typeface="Calibri"/>
                <a:ea typeface="Times New Roman" panose="02020603050405020304" pitchFamily="18" charset="0"/>
                <a:cs typeface="Times New Roman" panose="02020603050405020304" pitchFamily="18" charset="0"/>
              </a:rPr>
              <a:t>Ensure you carefully track games served and are diligent at updating TTM with them</a:t>
            </a:r>
          </a:p>
          <a:p>
            <a:pPr marL="547687" lvl="2" indent="0" algn="l">
              <a:spcBef>
                <a:spcPts val="1200"/>
              </a:spcBef>
              <a:buNone/>
            </a:pPr>
            <a:endParaRPr lang="en-US" sz="2000" dirty="0">
              <a:solidFill>
                <a:srgbClr val="282828"/>
              </a:solidFill>
              <a:effectLst/>
              <a:latin typeface="Calibri"/>
              <a:ea typeface="Times New Roman" panose="02020603050405020304" pitchFamily="18" charset="0"/>
              <a:cs typeface="Times New Roman" panose="02020603050405020304" pitchFamily="18" charset="0"/>
            </a:endParaRPr>
          </a:p>
          <a:p>
            <a:pPr lvl="2" algn="l">
              <a:spcBef>
                <a:spcPts val="1200"/>
              </a:spcBef>
            </a:pPr>
            <a:endParaRPr lang="en-US" sz="1100" b="1" dirty="0">
              <a:effectLst/>
              <a:ea typeface="Times New Roman" panose="02020603050405020304" pitchFamily="18" charset="0"/>
              <a:cs typeface="Times New Roman" panose="02020603050405020304" pitchFamily="18" charset="0"/>
            </a:endParaRPr>
          </a:p>
          <a:p>
            <a:pPr marL="274637" lvl="1" indent="0" algn="l">
              <a:buNone/>
            </a:pPr>
            <a:endParaRPr lang="en-US" dirty="0"/>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23</a:t>
            </a:fld>
            <a:endParaRPr lang="en-CA"/>
          </a:p>
        </p:txBody>
      </p:sp>
      <p:pic>
        <p:nvPicPr>
          <p:cNvPr id="5" name="Picture 8">
            <a:extLst>
              <a:ext uri="{FF2B5EF4-FFF2-40B4-BE49-F238E27FC236}">
                <a16:creationId xmlns:a16="http://schemas.microsoft.com/office/drawing/2014/main" id="{73E32558-5B6D-C564-3394-3193E44507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9D9DAE45-5D50-FC05-DD40-8F16FCC19801}"/>
              </a:ext>
            </a:extLst>
          </p:cNvPr>
          <p:cNvSpPr>
            <a:spLocks noGrp="1"/>
          </p:cNvSpPr>
          <p:nvPr>
            <p:ph type="title"/>
          </p:nvPr>
        </p:nvSpPr>
        <p:spPr/>
        <p:txBody>
          <a:bodyPr>
            <a:normAutofit fontScale="90000"/>
          </a:bodyPr>
          <a:lstStyle/>
          <a:p>
            <a:r>
              <a:rPr lang="en-US" dirty="0"/>
              <a:t>Penalty Minutes &amp; Suspensions</a:t>
            </a:r>
            <a:endParaRPr lang="en-CA" dirty="0"/>
          </a:p>
        </p:txBody>
      </p:sp>
    </p:spTree>
    <p:extLst>
      <p:ext uri="{BB962C8B-B14F-4D97-AF65-F5344CB8AC3E}">
        <p14:creationId xmlns:p14="http://schemas.microsoft.com/office/powerpoint/2010/main" val="177916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469D2-C92B-70F2-8446-E42AD7A96E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7EE96D-F9DD-07C9-4735-637806D86E3C}"/>
              </a:ext>
            </a:extLst>
          </p:cNvPr>
          <p:cNvSpPr>
            <a:spLocks noGrp="1"/>
          </p:cNvSpPr>
          <p:nvPr>
            <p:ph idx="1"/>
          </p:nvPr>
        </p:nvSpPr>
        <p:spPr>
          <a:xfrm>
            <a:off x="457200" y="1447800"/>
            <a:ext cx="8229600" cy="4876800"/>
          </a:xfrm>
        </p:spPr>
        <p:txBody>
          <a:bodyPr/>
          <a:lstStyle/>
          <a:p>
            <a:pPr marL="0" indent="0">
              <a:spcBef>
                <a:spcPts val="1200"/>
              </a:spcBef>
              <a:buNone/>
            </a:pPr>
            <a:r>
              <a:rPr lang="en-US" sz="2000" b="1" dirty="0">
                <a:solidFill>
                  <a:srgbClr val="282828"/>
                </a:solidFill>
                <a:latin typeface="Calibri"/>
              </a:rPr>
              <a:t>Penalty Minutes – U11 (Some confusion last year)</a:t>
            </a:r>
          </a:p>
          <a:p>
            <a:pPr lvl="1">
              <a:spcBef>
                <a:spcPts val="1200"/>
              </a:spcBef>
            </a:pPr>
            <a:r>
              <a:rPr lang="en-US" dirty="0">
                <a:solidFill>
                  <a:srgbClr val="282828"/>
                </a:solidFill>
                <a:latin typeface="Calibri"/>
              </a:rPr>
              <a:t>Minor penalty = 2 minutes</a:t>
            </a:r>
          </a:p>
          <a:p>
            <a:pPr lvl="1">
              <a:spcBef>
                <a:spcPts val="1200"/>
              </a:spcBef>
            </a:pPr>
            <a:r>
              <a:rPr lang="en-US" dirty="0">
                <a:solidFill>
                  <a:srgbClr val="282828"/>
                </a:solidFill>
                <a:latin typeface="Calibri"/>
              </a:rPr>
              <a:t>Double minor = 4 minutes</a:t>
            </a:r>
          </a:p>
          <a:p>
            <a:pPr lvl="1">
              <a:spcBef>
                <a:spcPts val="1200"/>
              </a:spcBef>
            </a:pPr>
            <a:r>
              <a:rPr lang="en-US" dirty="0">
                <a:solidFill>
                  <a:srgbClr val="282828"/>
                </a:solidFill>
                <a:latin typeface="Calibri"/>
              </a:rPr>
              <a:t>Major penalty = 5 minutes (includes a game misconduct)</a:t>
            </a:r>
          </a:p>
          <a:p>
            <a:pPr marL="0" indent="0" algn="l">
              <a:spcBef>
                <a:spcPts val="1200"/>
              </a:spcBef>
              <a:buNone/>
            </a:pPr>
            <a:r>
              <a:rPr lang="en-US" sz="2000" b="1" dirty="0">
                <a:solidFill>
                  <a:srgbClr val="282828"/>
                </a:solidFill>
                <a:latin typeface="Calibri"/>
              </a:rPr>
              <a:t>Penalty Minutes – U9 – Full-Ice (After January 15, 2026)</a:t>
            </a:r>
          </a:p>
          <a:p>
            <a:pPr lvl="1" algn="l">
              <a:spcBef>
                <a:spcPts val="1200"/>
              </a:spcBef>
            </a:pPr>
            <a:r>
              <a:rPr lang="en-US" sz="2000" dirty="0">
                <a:solidFill>
                  <a:srgbClr val="282828"/>
                </a:solidFill>
                <a:latin typeface="Calibri"/>
              </a:rPr>
              <a:t>Minor penalty = 1 minute</a:t>
            </a:r>
          </a:p>
          <a:p>
            <a:pPr lvl="1" algn="l">
              <a:spcBef>
                <a:spcPts val="1200"/>
              </a:spcBef>
            </a:pPr>
            <a:r>
              <a:rPr lang="en-US" sz="2000" dirty="0">
                <a:solidFill>
                  <a:srgbClr val="282828"/>
                </a:solidFill>
                <a:latin typeface="Calibri"/>
              </a:rPr>
              <a:t>Major penalty = 3 minutes (includes a game misconduct)</a:t>
            </a:r>
          </a:p>
          <a:p>
            <a:pPr marL="274637" lvl="1" indent="0" algn="l">
              <a:buNone/>
            </a:pPr>
            <a:endParaRPr lang="en-US" dirty="0"/>
          </a:p>
        </p:txBody>
      </p:sp>
      <p:sp>
        <p:nvSpPr>
          <p:cNvPr id="4" name="Slide Number Placeholder 3">
            <a:extLst>
              <a:ext uri="{FF2B5EF4-FFF2-40B4-BE49-F238E27FC236}">
                <a16:creationId xmlns:a16="http://schemas.microsoft.com/office/drawing/2014/main" id="{67BC224E-1FFA-145D-B6C6-767F767F4CDF}"/>
              </a:ext>
            </a:extLst>
          </p:cNvPr>
          <p:cNvSpPr>
            <a:spLocks noGrp="1"/>
          </p:cNvSpPr>
          <p:nvPr>
            <p:ph type="sldNum" sz="quarter" idx="12"/>
          </p:nvPr>
        </p:nvSpPr>
        <p:spPr/>
        <p:txBody>
          <a:bodyPr/>
          <a:lstStyle/>
          <a:p>
            <a:pPr algn="l">
              <a:defRPr/>
            </a:pPr>
            <a:fld id="{F8A43D9F-5E2F-4BA5-9137-389B11B340B8}" type="slidenum">
              <a:rPr lang="en-CA" smtClean="0"/>
              <a:pPr algn="l">
                <a:defRPr/>
              </a:pPr>
              <a:t>24</a:t>
            </a:fld>
            <a:endParaRPr lang="en-CA"/>
          </a:p>
        </p:txBody>
      </p:sp>
      <p:pic>
        <p:nvPicPr>
          <p:cNvPr id="5" name="Picture 8">
            <a:extLst>
              <a:ext uri="{FF2B5EF4-FFF2-40B4-BE49-F238E27FC236}">
                <a16:creationId xmlns:a16="http://schemas.microsoft.com/office/drawing/2014/main" id="{E3024CD8-6DE0-6AF2-7C49-856A9199EB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6">
            <a:extLst>
              <a:ext uri="{FF2B5EF4-FFF2-40B4-BE49-F238E27FC236}">
                <a16:creationId xmlns:a16="http://schemas.microsoft.com/office/drawing/2014/main" id="{5B5205D0-ADFE-C413-A54E-EBD7323A62E5}"/>
              </a:ext>
            </a:extLst>
          </p:cNvPr>
          <p:cNvSpPr>
            <a:spLocks noGrp="1"/>
          </p:cNvSpPr>
          <p:nvPr>
            <p:ph type="title"/>
          </p:nvPr>
        </p:nvSpPr>
        <p:spPr>
          <a:xfrm>
            <a:off x="457200" y="533400"/>
            <a:ext cx="8229600" cy="663352"/>
          </a:xfrm>
        </p:spPr>
        <p:txBody>
          <a:bodyPr>
            <a:normAutofit fontScale="90000"/>
          </a:bodyPr>
          <a:lstStyle/>
          <a:p>
            <a:r>
              <a:rPr lang="en-US" dirty="0"/>
              <a:t>Penalty Minutes U9 &amp; U11</a:t>
            </a:r>
            <a:endParaRPr lang="en-CA" dirty="0"/>
          </a:p>
        </p:txBody>
      </p:sp>
    </p:spTree>
    <p:extLst>
      <p:ext uri="{BB962C8B-B14F-4D97-AF65-F5344CB8AC3E}">
        <p14:creationId xmlns:p14="http://schemas.microsoft.com/office/powerpoint/2010/main" val="186586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354166"/>
          </a:xfrm>
        </p:spPr>
        <p:txBody>
          <a:bodyPr/>
          <a:lstStyle/>
          <a:p>
            <a:pPr marL="274637" lvl="1" indent="0" algn="l">
              <a:buNone/>
            </a:pPr>
            <a:r>
              <a:rPr lang="en-US" sz="2000" b="1" dirty="0">
                <a:solidFill>
                  <a:srgbClr val="282828"/>
                </a:solidFill>
                <a:latin typeface="Calibri"/>
              </a:rPr>
              <a:t>Regular Season</a:t>
            </a:r>
          </a:p>
          <a:p>
            <a:pPr lvl="2" algn="l"/>
            <a:r>
              <a:rPr lang="en-US" sz="2000" dirty="0">
                <a:solidFill>
                  <a:srgbClr val="282828"/>
                </a:solidFill>
                <a:latin typeface="Calibri"/>
              </a:rPr>
              <a:t>Half Ice format</a:t>
            </a:r>
          </a:p>
          <a:p>
            <a:pPr lvl="2" algn="l"/>
            <a:r>
              <a:rPr lang="en-US" sz="2000" dirty="0">
                <a:solidFill>
                  <a:srgbClr val="282828"/>
                </a:solidFill>
                <a:latin typeface="Calibri"/>
              </a:rPr>
              <a:t>4 v 4 hockey – continuous play</a:t>
            </a:r>
          </a:p>
          <a:p>
            <a:pPr lvl="2" algn="l"/>
            <a:r>
              <a:rPr lang="en-US" sz="2000" dirty="0">
                <a:solidFill>
                  <a:srgbClr val="282828"/>
                </a:solidFill>
                <a:latin typeface="Calibri"/>
              </a:rPr>
              <a:t>No Scoring</a:t>
            </a:r>
          </a:p>
          <a:p>
            <a:pPr lvl="2" algn="l">
              <a:spcBef>
                <a:spcPts val="900"/>
              </a:spcBef>
            </a:pPr>
            <a:r>
              <a:rPr lang="en-US" sz="2000" dirty="0">
                <a:solidFill>
                  <a:srgbClr val="282828"/>
                </a:solidFill>
                <a:latin typeface="Calibri"/>
              </a:rPr>
              <a:t>Three-minute warm-up and Two 23-minute periods</a:t>
            </a:r>
          </a:p>
          <a:p>
            <a:pPr lvl="2" algn="l">
              <a:spcBef>
                <a:spcPts val="900"/>
              </a:spcBef>
            </a:pPr>
            <a:r>
              <a:rPr lang="en-US" sz="2000" dirty="0">
                <a:solidFill>
                  <a:srgbClr val="282828"/>
                </a:solidFill>
                <a:latin typeface="Calibri"/>
              </a:rPr>
              <a:t>Change ends between periods</a:t>
            </a:r>
          </a:p>
          <a:p>
            <a:pPr lvl="2" algn="l">
              <a:spcBef>
                <a:spcPts val="900"/>
              </a:spcBef>
            </a:pPr>
            <a:r>
              <a:rPr lang="en-US" sz="2000" dirty="0">
                <a:solidFill>
                  <a:srgbClr val="282828"/>
                </a:solidFill>
                <a:latin typeface="Calibri"/>
              </a:rPr>
              <a:t>Each period begins with a face-off</a:t>
            </a:r>
          </a:p>
          <a:p>
            <a:pPr lvl="3" algn="l">
              <a:spcBef>
                <a:spcPts val="900"/>
              </a:spcBef>
            </a:pPr>
            <a:r>
              <a:rPr lang="en-US" sz="2000" dirty="0">
                <a:solidFill>
                  <a:srgbClr val="282828"/>
                </a:solidFill>
                <a:latin typeface="Calibri"/>
              </a:rPr>
              <a:t>Only 2 faceoffs per game</a:t>
            </a:r>
          </a:p>
          <a:p>
            <a:pPr lvl="2" algn="l">
              <a:spcBef>
                <a:spcPts val="900"/>
              </a:spcBef>
            </a:pPr>
            <a:r>
              <a:rPr lang="en-US" sz="2000" dirty="0">
                <a:solidFill>
                  <a:srgbClr val="282828"/>
                </a:solidFill>
                <a:latin typeface="Calibri"/>
              </a:rPr>
              <a:t>Continuous clock</a:t>
            </a:r>
          </a:p>
          <a:p>
            <a:pPr lvl="2" algn="l">
              <a:spcBef>
                <a:spcPts val="900"/>
              </a:spcBef>
            </a:pPr>
            <a:r>
              <a:rPr lang="en-US" sz="2000" dirty="0">
                <a:solidFill>
                  <a:srgbClr val="282828"/>
                </a:solidFill>
                <a:latin typeface="Calibri"/>
              </a:rPr>
              <a:t>Buzzer every 90 seconds – Shift change</a:t>
            </a:r>
          </a:p>
          <a:p>
            <a:pPr lvl="2" algn="l">
              <a:spcBef>
                <a:spcPts val="900"/>
              </a:spcBef>
            </a:pPr>
            <a:r>
              <a:rPr lang="en-US" sz="2000" dirty="0">
                <a:solidFill>
                  <a:srgbClr val="282828"/>
                </a:solidFill>
                <a:latin typeface="Calibri"/>
              </a:rPr>
              <a:t>Often 2 simultaneous half-ice games - Both games are synchronized</a:t>
            </a:r>
          </a:p>
          <a:p>
            <a:pPr lvl="2" algn="l">
              <a:spcBef>
                <a:spcPts val="900"/>
              </a:spcBef>
            </a:pPr>
            <a:r>
              <a:rPr lang="en-US" sz="2000" dirty="0">
                <a:solidFill>
                  <a:srgbClr val="282828"/>
                </a:solidFill>
                <a:latin typeface="Calibri"/>
              </a:rPr>
              <a:t>Game sheets are required in case of major penalties</a:t>
            </a:r>
          </a:p>
          <a:p>
            <a:pPr lvl="2" algn="l">
              <a:spcBef>
                <a:spcPts val="900"/>
              </a:spcBef>
            </a:pPr>
            <a:r>
              <a:rPr lang="en-US" sz="2000" dirty="0">
                <a:solidFill>
                  <a:srgbClr val="282828"/>
                </a:solidFill>
                <a:latin typeface="Calibri"/>
              </a:rPr>
              <a:t>Full ice games after Jan 15th</a:t>
            </a:r>
          </a:p>
          <a:p>
            <a:pPr lvl="2" algn="l"/>
            <a:endParaRPr lang="en-US" dirty="0"/>
          </a:p>
          <a:p>
            <a:pPr lvl="1" algn="l"/>
            <a:endParaRPr lang="en-US" dirty="0"/>
          </a:p>
          <a:p>
            <a:pPr lvl="1" algn="l"/>
            <a:endParaRPr lang="en-US" sz="1800" dirty="0"/>
          </a:p>
          <a:p>
            <a:pPr lvl="1" algn="l"/>
            <a:endParaRPr lang="en-US" dirty="0"/>
          </a:p>
          <a:p>
            <a:pPr lvl="1" algn="l"/>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8A43D9F-5E2F-4BA5-9137-389B11B340B8}" type="slidenum">
              <a:rPr kumimoji="0" lang="en-CA" sz="1400" b="1" i="0" u="none" strike="noStrike" kern="1200" cap="none" spc="0" normalizeH="0" baseline="0" noProof="0" smtClean="0">
                <a:ln>
                  <a:noFill/>
                </a:ln>
                <a:solidFill>
                  <a:srgbClr val="FFFFFF"/>
                </a:solidFill>
                <a:effectLst/>
                <a:uLnTx/>
                <a:uFillTx/>
                <a:latin typeface="Verdana"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CA" sz="1400" b="1"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5" name="Picture 8">
            <a:extLst>
              <a:ext uri="{FF2B5EF4-FFF2-40B4-BE49-F238E27FC236}">
                <a16:creationId xmlns:a16="http://schemas.microsoft.com/office/drawing/2014/main" id="{F75676C6-FC96-937E-EA91-4857881B63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3AA0221-14D6-0A17-E93F-DC134DDD3118}"/>
              </a:ext>
            </a:extLst>
          </p:cNvPr>
          <p:cNvSpPr>
            <a:spLocks noGrp="1"/>
          </p:cNvSpPr>
          <p:nvPr>
            <p:ph type="title"/>
          </p:nvPr>
        </p:nvSpPr>
        <p:spPr/>
        <p:txBody>
          <a:bodyPr>
            <a:normAutofit fontScale="90000"/>
          </a:bodyPr>
          <a:lstStyle/>
          <a:p>
            <a:r>
              <a:rPr lang="en-US" dirty="0"/>
              <a:t>Reminder U9 Format (1/2 Ice)</a:t>
            </a:r>
            <a:endParaRPr lang="en-CA" dirty="0"/>
          </a:p>
        </p:txBody>
      </p:sp>
    </p:spTree>
    <p:extLst>
      <p:ext uri="{BB962C8B-B14F-4D97-AF65-F5344CB8AC3E}">
        <p14:creationId xmlns:p14="http://schemas.microsoft.com/office/powerpoint/2010/main" val="56616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26</a:t>
            </a:fld>
            <a:endParaRPr lang="en-CA"/>
          </a:p>
        </p:txBody>
      </p:sp>
      <p:sp>
        <p:nvSpPr>
          <p:cNvPr id="5" name="TextBox 4"/>
          <p:cNvSpPr txBox="1"/>
          <p:nvPr/>
        </p:nvSpPr>
        <p:spPr>
          <a:xfrm>
            <a:off x="611560" y="1556792"/>
            <a:ext cx="7632848" cy="2031325"/>
          </a:xfrm>
          <a:prstGeom prst="rect">
            <a:avLst/>
          </a:prstGeom>
          <a:noFill/>
        </p:spPr>
        <p:txBody>
          <a:bodyPr wrap="square" rtlCol="0">
            <a:spAutoFit/>
          </a:bodyPr>
          <a:lstStyle/>
          <a:p>
            <a:pPr algn="l"/>
            <a:endParaRPr lang="en-US" dirty="0"/>
          </a:p>
          <a:p>
            <a:pPr algn="ctr"/>
            <a:r>
              <a:rPr lang="en-US" sz="3600" dirty="0">
                <a:solidFill>
                  <a:srgbClr val="282828"/>
                </a:solidFill>
                <a:latin typeface="Calibri"/>
              </a:rPr>
              <a:t>Special Guest: </a:t>
            </a:r>
            <a:r>
              <a:rPr lang="en-US" sz="3600" b="1" dirty="0">
                <a:solidFill>
                  <a:srgbClr val="282828"/>
                </a:solidFill>
                <a:latin typeface="Calibri"/>
              </a:rPr>
              <a:t>Amanda Waterfield </a:t>
            </a:r>
            <a:r>
              <a:rPr lang="en-US" sz="3600" dirty="0">
                <a:solidFill>
                  <a:srgbClr val="282828"/>
                </a:solidFill>
                <a:latin typeface="Calibri"/>
              </a:rPr>
              <a:t>– D4 Chair</a:t>
            </a:r>
          </a:p>
          <a:p>
            <a:pPr marL="285750" indent="-285750" algn="l">
              <a:buFont typeface="Arial" pitchFamily="34" charset="0"/>
              <a:buChar char="•"/>
            </a:pPr>
            <a:endParaRPr lang="en-US" dirty="0"/>
          </a:p>
          <a:p>
            <a:pPr marL="285750" indent="-285750" algn="l">
              <a:buFont typeface="Arial" pitchFamily="34" charset="0"/>
              <a:buChar char="•"/>
            </a:pPr>
            <a:endParaRPr lang="en-US" dirty="0"/>
          </a:p>
        </p:txBody>
      </p:sp>
      <p:sp>
        <p:nvSpPr>
          <p:cNvPr id="6" name="Title 5">
            <a:extLst>
              <a:ext uri="{FF2B5EF4-FFF2-40B4-BE49-F238E27FC236}">
                <a16:creationId xmlns:a16="http://schemas.microsoft.com/office/drawing/2014/main" id="{6A60F2A2-F918-E390-4EC9-D26E0A694C15}"/>
              </a:ext>
            </a:extLst>
          </p:cNvPr>
          <p:cNvSpPr>
            <a:spLocks noGrp="1"/>
          </p:cNvSpPr>
          <p:nvPr>
            <p:ph type="title"/>
          </p:nvPr>
        </p:nvSpPr>
        <p:spPr/>
        <p:txBody>
          <a:bodyPr>
            <a:normAutofit fontScale="90000"/>
          </a:bodyPr>
          <a:lstStyle/>
          <a:p>
            <a:r>
              <a:rPr lang="en-CA" dirty="0"/>
              <a:t>District Perspective</a:t>
            </a:r>
          </a:p>
        </p:txBody>
      </p:sp>
    </p:spTree>
    <p:extLst>
      <p:ext uri="{BB962C8B-B14F-4D97-AF65-F5344CB8AC3E}">
        <p14:creationId xmlns:p14="http://schemas.microsoft.com/office/powerpoint/2010/main" val="1504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l">
              <a:defRPr/>
            </a:pPr>
            <a:fld id="{3BFE6228-ECE5-476C-A4F8-9FDDA3182C9B}" type="slidenum">
              <a:rPr lang="en-CA" smtClean="0"/>
              <a:pPr algn="l">
                <a:defRPr/>
              </a:pPr>
              <a:t>27</a:t>
            </a:fld>
            <a:endParaRPr lang="en-CA"/>
          </a:p>
        </p:txBody>
      </p:sp>
      <p:sp>
        <p:nvSpPr>
          <p:cNvPr id="12" name="TextBox 11"/>
          <p:cNvSpPr txBox="1"/>
          <p:nvPr/>
        </p:nvSpPr>
        <p:spPr>
          <a:xfrm>
            <a:off x="179512" y="1340768"/>
            <a:ext cx="4269046" cy="5355312"/>
          </a:xfrm>
          <a:prstGeom prst="rect">
            <a:avLst/>
          </a:prstGeom>
          <a:noFill/>
        </p:spPr>
        <p:txBody>
          <a:bodyPr wrap="square" rtlCol="0">
            <a:spAutoFit/>
          </a:bodyPr>
          <a:lstStyle/>
          <a:p>
            <a:pPr algn="l"/>
            <a:r>
              <a:rPr lang="en-US" sz="2000" b="1" dirty="0">
                <a:solidFill>
                  <a:srgbClr val="282828"/>
                </a:solidFill>
                <a:latin typeface="Calibri"/>
              </a:rPr>
              <a:t>Total Team Management (TTM)</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solidFill>
                  <a:srgbClr val="282828"/>
                </a:solidFill>
                <a:latin typeface="Calibri"/>
              </a:rPr>
              <a:t>Teams must report all </a:t>
            </a:r>
            <a:r>
              <a:rPr lang="en-US" sz="2000" dirty="0" err="1">
                <a:solidFill>
                  <a:srgbClr val="282828"/>
                </a:solidFill>
                <a:latin typeface="Calibri"/>
              </a:rPr>
              <a:t>suspendable</a:t>
            </a:r>
            <a:r>
              <a:rPr lang="en-US" sz="2000" dirty="0">
                <a:solidFill>
                  <a:srgbClr val="282828"/>
                </a:solidFill>
                <a:latin typeface="Calibri"/>
              </a:rPr>
              <a:t> offenses via TTM</a:t>
            </a:r>
          </a:p>
          <a:p>
            <a:pPr algn="l"/>
            <a:endParaRPr lang="en-US" dirty="0"/>
          </a:p>
          <a:p>
            <a:pPr marL="285750" indent="-285750" algn="l">
              <a:buFont typeface="Arial" panose="020B0604020202020204" pitchFamily="34" charset="0"/>
              <a:buChar char="•"/>
            </a:pPr>
            <a:r>
              <a:rPr lang="en-US" sz="2000" dirty="0">
                <a:solidFill>
                  <a:srgbClr val="282828"/>
                </a:solidFill>
                <a:latin typeface="Calibri"/>
              </a:rPr>
              <a:t>Reporting must be done within 24 hrs. of each game</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solidFill>
                  <a:srgbClr val="282828"/>
                </a:solidFill>
                <a:latin typeface="Calibri"/>
              </a:rPr>
              <a:t>The system will indicate the default # of games your player or bench staff will need to serve.</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solidFill>
                  <a:srgbClr val="282828"/>
                </a:solidFill>
                <a:latin typeface="Calibri"/>
              </a:rPr>
              <a:t>Teams must report each game served</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sz="2000" dirty="0">
                <a:solidFill>
                  <a:srgbClr val="282828"/>
                </a:solidFill>
                <a:latin typeface="Calibri"/>
              </a:rPr>
              <a:t>LCMHL will reconcile the carry over into each new season</a:t>
            </a:r>
          </a:p>
          <a:p>
            <a:pPr algn="l"/>
            <a:endParaRPr lang="en-US" dirty="0"/>
          </a:p>
          <a:p>
            <a:pPr marL="742950" lvl="1" indent="-285750" algn="l">
              <a:buFont typeface="Arial" panose="020B0604020202020204" pitchFamily="34" charset="0"/>
              <a:buChar char="•"/>
            </a:pPr>
            <a:endParaRPr lang="en-US" dirty="0"/>
          </a:p>
        </p:txBody>
      </p:sp>
      <p:sp>
        <p:nvSpPr>
          <p:cNvPr id="13" name="TextBox 12"/>
          <p:cNvSpPr txBox="1"/>
          <p:nvPr/>
        </p:nvSpPr>
        <p:spPr>
          <a:xfrm>
            <a:off x="5076056" y="3070408"/>
            <a:ext cx="3960440" cy="2539157"/>
          </a:xfrm>
          <a:prstGeom prst="rect">
            <a:avLst/>
          </a:prstGeom>
          <a:noFill/>
        </p:spPr>
        <p:txBody>
          <a:bodyPr wrap="square" rtlCol="0">
            <a:spAutoFit/>
          </a:bodyPr>
          <a:lstStyle/>
          <a:p>
            <a:pPr algn="l"/>
            <a:r>
              <a:rPr lang="en-US" sz="2000" b="1" dirty="0">
                <a:solidFill>
                  <a:srgbClr val="282828"/>
                </a:solidFill>
                <a:latin typeface="Calibri"/>
              </a:rPr>
              <a:t>Access</a:t>
            </a:r>
          </a:p>
          <a:p>
            <a:pPr algn="l"/>
            <a:endParaRPr lang="en-US" sz="1600" dirty="0"/>
          </a:p>
          <a:p>
            <a:pPr marL="285750" indent="-285750" algn="l">
              <a:spcBef>
                <a:spcPts val="0"/>
              </a:spcBef>
              <a:buFont typeface="Arial" panose="020B0604020202020204" pitchFamily="34" charset="0"/>
              <a:buChar char="•"/>
            </a:pPr>
            <a:r>
              <a:rPr lang="en-US" sz="2000" dirty="0">
                <a:solidFill>
                  <a:srgbClr val="282828"/>
                </a:solidFill>
                <a:latin typeface="Calibri"/>
              </a:rPr>
              <a:t>Team accounts are set up each season</a:t>
            </a:r>
          </a:p>
          <a:p>
            <a:pPr marL="285750" indent="-285750" algn="l">
              <a:spcBef>
                <a:spcPts val="600"/>
              </a:spcBef>
              <a:buFont typeface="Arial" panose="020B0604020202020204" pitchFamily="34" charset="0"/>
              <a:buChar char="•"/>
            </a:pPr>
            <a:r>
              <a:rPr lang="en-US" sz="2000" dirty="0">
                <a:solidFill>
                  <a:srgbClr val="282828"/>
                </a:solidFill>
                <a:latin typeface="Calibri"/>
              </a:rPr>
              <a:t>The system is accessed from</a:t>
            </a:r>
          </a:p>
          <a:p>
            <a:pPr marL="742950" lvl="1" indent="-285750" algn="l">
              <a:spcBef>
                <a:spcPts val="600"/>
              </a:spcBef>
              <a:buFont typeface="Arial" panose="020B0604020202020204" pitchFamily="34" charset="0"/>
              <a:buChar char="•"/>
            </a:pPr>
            <a:r>
              <a:rPr lang="en-US" sz="2000" dirty="0">
                <a:solidFill>
                  <a:srgbClr val="282828"/>
                </a:solidFill>
                <a:latin typeface="Calibri"/>
              </a:rPr>
              <a:t>The LCMHL website (For Teams)</a:t>
            </a:r>
          </a:p>
          <a:p>
            <a:pPr marL="285750" indent="-285750" algn="l">
              <a:spcBef>
                <a:spcPts val="600"/>
              </a:spcBef>
              <a:buFont typeface="Arial" panose="020B0604020202020204" pitchFamily="34" charset="0"/>
              <a:buChar char="•"/>
            </a:pPr>
            <a:r>
              <a:rPr lang="en-US" sz="2000" dirty="0">
                <a:solidFill>
                  <a:srgbClr val="282828"/>
                </a:solidFill>
                <a:latin typeface="Calibri"/>
              </a:rPr>
              <a:t>Users request their team password upon first-time access</a:t>
            </a:r>
            <a:endParaRPr lang="en-US" sz="1600" dirty="0">
              <a:solidFill>
                <a:srgbClr val="FF0000"/>
              </a:solidFill>
            </a:endParaRPr>
          </a:p>
        </p:txBody>
      </p:sp>
      <p:pic>
        <p:nvPicPr>
          <p:cNvPr id="1026" name="Picture 2" descr="TTM Link">
            <a:extLst>
              <a:ext uri="{FF2B5EF4-FFF2-40B4-BE49-F238E27FC236}">
                <a16:creationId xmlns:a16="http://schemas.microsoft.com/office/drawing/2014/main" id="{243665E7-AD62-47CF-B105-91E62218C0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774" y="1480227"/>
            <a:ext cx="1511821" cy="15029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2B09079-99B8-4BAF-0E9A-4FA8099B5416}"/>
              </a:ext>
            </a:extLst>
          </p:cNvPr>
          <p:cNvSpPr>
            <a:spLocks noGrp="1"/>
          </p:cNvSpPr>
          <p:nvPr>
            <p:ph type="title"/>
          </p:nvPr>
        </p:nvSpPr>
        <p:spPr/>
        <p:txBody>
          <a:bodyPr>
            <a:normAutofit fontScale="90000"/>
          </a:bodyPr>
          <a:lstStyle/>
          <a:p>
            <a:r>
              <a:rPr lang="en-US" dirty="0"/>
              <a:t>D4 Online Suspension Tracking System</a:t>
            </a:r>
            <a:endParaRPr lang="en-CA" dirty="0"/>
          </a:p>
        </p:txBody>
      </p:sp>
    </p:spTree>
    <p:extLst>
      <p:ext uri="{BB962C8B-B14F-4D97-AF65-F5344CB8AC3E}">
        <p14:creationId xmlns:p14="http://schemas.microsoft.com/office/powerpoint/2010/main" val="3384255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8AA11-5F38-4CFC-92F2-4D59AA6F18AA}"/>
              </a:ext>
            </a:extLst>
          </p:cNvPr>
          <p:cNvSpPr>
            <a:spLocks noGrp="1"/>
          </p:cNvSpPr>
          <p:nvPr>
            <p:ph idx="1"/>
          </p:nvPr>
        </p:nvSpPr>
        <p:spPr>
          <a:xfrm>
            <a:off x="457200" y="1382489"/>
            <a:ext cx="8229600" cy="4876800"/>
          </a:xfrm>
        </p:spPr>
        <p:txBody>
          <a:bodyPr/>
          <a:lstStyle/>
          <a:p>
            <a:pPr algn="l"/>
            <a:r>
              <a:rPr lang="en-US" sz="2000" dirty="0">
                <a:solidFill>
                  <a:srgbClr val="282828"/>
                </a:solidFill>
                <a:latin typeface="Calibri"/>
              </a:rPr>
              <a:t>Priority is always given to league games</a:t>
            </a:r>
          </a:p>
          <a:p>
            <a:pPr algn="l"/>
            <a:r>
              <a:rPr lang="en-US" sz="2000" dirty="0">
                <a:solidFill>
                  <a:srgbClr val="282828"/>
                </a:solidFill>
                <a:latin typeface="Calibri"/>
              </a:rPr>
              <a:t>Tournaments must be approved by the league</a:t>
            </a:r>
          </a:p>
          <a:p>
            <a:pPr algn="l"/>
            <a:r>
              <a:rPr lang="en-US" sz="2000" dirty="0">
                <a:solidFill>
                  <a:srgbClr val="282828"/>
                </a:solidFill>
                <a:latin typeface="Calibri"/>
              </a:rPr>
              <a:t>Procedure</a:t>
            </a:r>
          </a:p>
          <a:p>
            <a:pPr marL="731837" lvl="1" indent="-457200" algn="l">
              <a:buFont typeface="+mj-lt"/>
              <a:buAutoNum type="arabicPeriod"/>
            </a:pPr>
            <a:r>
              <a:rPr lang="en-US" sz="2000" dirty="0">
                <a:solidFill>
                  <a:srgbClr val="282828"/>
                </a:solidFill>
                <a:latin typeface="Calibri"/>
              </a:rPr>
              <a:t>Obtain approval (Blackout dates) from the league statistician</a:t>
            </a:r>
          </a:p>
          <a:p>
            <a:pPr marL="731837" lvl="1" indent="-457200" algn="l">
              <a:buFont typeface="+mj-lt"/>
              <a:buAutoNum type="arabicPeriod"/>
            </a:pPr>
            <a:r>
              <a:rPr lang="en-US" sz="2000" dirty="0">
                <a:solidFill>
                  <a:srgbClr val="282828"/>
                </a:solidFill>
                <a:latin typeface="Calibri"/>
              </a:rPr>
              <a:t>Complete the online </a:t>
            </a:r>
            <a:r>
              <a:rPr lang="en-US" sz="2000" dirty="0">
                <a:solidFill>
                  <a:srgbClr val="282828"/>
                </a:solidFill>
                <a:latin typeface="Calibri"/>
                <a:hlinkClick r:id="rId2"/>
              </a:rPr>
              <a:t>Tournament Request Form</a:t>
            </a:r>
            <a:endParaRPr lang="en-US" dirty="0"/>
          </a:p>
          <a:p>
            <a:pPr marL="731837" lvl="1" indent="-457200" algn="l">
              <a:buFont typeface="+mj-lt"/>
              <a:buAutoNum type="arabicPeriod"/>
            </a:pPr>
            <a:r>
              <a:rPr lang="en-US" sz="2000" dirty="0">
                <a:solidFill>
                  <a:srgbClr val="282828"/>
                </a:solidFill>
                <a:latin typeface="Calibri"/>
              </a:rPr>
              <a:t>Address conflicting league games via Switches and Reschedules</a:t>
            </a:r>
          </a:p>
          <a:p>
            <a:pPr marL="731837" lvl="1" indent="-457200" algn="l">
              <a:buFont typeface="+mj-lt"/>
              <a:buAutoNum type="arabicPeriod"/>
            </a:pPr>
            <a:r>
              <a:rPr lang="en-US" dirty="0">
                <a:solidFill>
                  <a:srgbClr val="282828"/>
                </a:solidFill>
                <a:latin typeface="Calibri"/>
              </a:rPr>
              <a:t>Submit travel form for D4 Approval.</a:t>
            </a:r>
            <a:endParaRPr lang="en-US" sz="2000" dirty="0">
              <a:solidFill>
                <a:srgbClr val="282828"/>
              </a:solidFill>
              <a:latin typeface="Calibri"/>
            </a:endParaRPr>
          </a:p>
          <a:p>
            <a:pPr marL="0" indent="0" algn="l">
              <a:buNone/>
            </a:pPr>
            <a:endParaRPr lang="en-CA" sz="2000" dirty="0">
              <a:solidFill>
                <a:srgbClr val="282828"/>
              </a:solidFill>
              <a:latin typeface="Calibri"/>
            </a:endParaRPr>
          </a:p>
          <a:p>
            <a:pPr marL="0" indent="0" algn="l">
              <a:buNone/>
            </a:pPr>
            <a:r>
              <a:rPr lang="en-CA" sz="2000" dirty="0">
                <a:solidFill>
                  <a:srgbClr val="282828"/>
                </a:solidFill>
                <a:latin typeface="Calibri"/>
              </a:rPr>
              <a:t>Caution</a:t>
            </a:r>
          </a:p>
          <a:p>
            <a:pPr lvl="1" algn="l"/>
            <a:r>
              <a:rPr lang="en-CA" sz="2000" dirty="0">
                <a:solidFill>
                  <a:srgbClr val="282828"/>
                </a:solidFill>
                <a:latin typeface="Calibri"/>
              </a:rPr>
              <a:t>See </a:t>
            </a:r>
            <a:r>
              <a:rPr lang="en-CA" dirty="0">
                <a:solidFill>
                  <a:srgbClr val="282828"/>
                </a:solidFill>
                <a:latin typeface="Calibri"/>
              </a:rPr>
              <a:t>LCMHL Website for more information</a:t>
            </a:r>
          </a:p>
          <a:p>
            <a:pPr lvl="1" algn="l"/>
            <a:r>
              <a:rPr lang="en-CA" sz="2000" b="1" dirty="0">
                <a:solidFill>
                  <a:srgbClr val="282828"/>
                </a:solidFill>
                <a:latin typeface="Calibri"/>
              </a:rPr>
              <a:t>Note</a:t>
            </a:r>
            <a:r>
              <a:rPr lang="en-CA" sz="2000" dirty="0">
                <a:solidFill>
                  <a:srgbClr val="282828"/>
                </a:solidFill>
                <a:latin typeface="Calibri"/>
              </a:rPr>
              <a:t> Blackout dates for the season</a:t>
            </a:r>
          </a:p>
          <a:p>
            <a:pPr marL="547687" lvl="2" indent="0" algn="l">
              <a:buNone/>
            </a:pPr>
            <a:r>
              <a:rPr lang="en-CA" sz="2000" dirty="0">
                <a:solidFill>
                  <a:srgbClr val="282828"/>
                </a:solidFill>
                <a:latin typeface="Calibri"/>
                <a:hlinkClick r:id="rId3"/>
              </a:rPr>
              <a:t>Important Dates (Lanark Carleton Minor Hockey League) (lcmhl.ca)</a:t>
            </a:r>
            <a:endParaRPr lang="en-US" dirty="0"/>
          </a:p>
        </p:txBody>
      </p:sp>
      <p:sp>
        <p:nvSpPr>
          <p:cNvPr id="4" name="Slide Number Placeholder 3">
            <a:extLst>
              <a:ext uri="{FF2B5EF4-FFF2-40B4-BE49-F238E27FC236}">
                <a16:creationId xmlns:a16="http://schemas.microsoft.com/office/drawing/2014/main" id="{A358D5EB-627C-474F-B6AA-0F1311D13051}"/>
              </a:ext>
            </a:extLst>
          </p:cNvPr>
          <p:cNvSpPr>
            <a:spLocks noGrp="1"/>
          </p:cNvSpPr>
          <p:nvPr>
            <p:ph type="sldNum" sz="quarter" idx="12"/>
          </p:nvPr>
        </p:nvSpPr>
        <p:spPr/>
        <p:txBody>
          <a:bodyPr/>
          <a:lstStyle/>
          <a:p>
            <a:pPr algn="l">
              <a:defRPr/>
            </a:pPr>
            <a:fld id="{F8A43D9F-5E2F-4BA5-9137-389B11B340B8}" type="slidenum">
              <a:rPr lang="en-CA" smtClean="0"/>
              <a:pPr algn="l">
                <a:defRPr/>
              </a:pPr>
              <a:t>28</a:t>
            </a:fld>
            <a:endParaRPr lang="en-CA" dirty="0"/>
          </a:p>
        </p:txBody>
      </p:sp>
      <p:pic>
        <p:nvPicPr>
          <p:cNvPr id="5" name="Picture 8">
            <a:extLst>
              <a:ext uri="{FF2B5EF4-FFF2-40B4-BE49-F238E27FC236}">
                <a16:creationId xmlns:a16="http://schemas.microsoft.com/office/drawing/2014/main" id="{ED363BDC-A3CF-F51F-0ABB-1537321A26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5B61B1D6-1609-4347-7A0F-FD31DC260EAA}"/>
              </a:ext>
            </a:extLst>
          </p:cNvPr>
          <p:cNvSpPr>
            <a:spLocks noGrp="1"/>
          </p:cNvSpPr>
          <p:nvPr>
            <p:ph type="title"/>
          </p:nvPr>
        </p:nvSpPr>
        <p:spPr/>
        <p:txBody>
          <a:bodyPr>
            <a:normAutofit fontScale="90000"/>
          </a:bodyPr>
          <a:lstStyle/>
          <a:p>
            <a:r>
              <a:rPr lang="en-US" dirty="0"/>
              <a:t>Tournaments</a:t>
            </a:r>
            <a:endParaRPr lang="en-CA" dirty="0"/>
          </a:p>
        </p:txBody>
      </p:sp>
    </p:spTree>
    <p:extLst>
      <p:ext uri="{BB962C8B-B14F-4D97-AF65-F5344CB8AC3E}">
        <p14:creationId xmlns:p14="http://schemas.microsoft.com/office/powerpoint/2010/main" val="175832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DD860-F697-A1AE-4804-7CB6268DF63E}"/>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BFFCBFA-1241-5B4D-B9BC-35C064DE3800}"/>
              </a:ext>
            </a:extLst>
          </p:cNvPr>
          <p:cNvPicPr>
            <a:picLocks noGrp="1" noChangeAspect="1"/>
          </p:cNvPicPr>
          <p:nvPr>
            <p:ph idx="1"/>
          </p:nvPr>
        </p:nvPicPr>
        <p:blipFill>
          <a:blip r:embed="rId2"/>
          <a:stretch>
            <a:fillRect/>
          </a:stretch>
        </p:blipFill>
        <p:spPr bwMode="auto">
          <a:xfrm>
            <a:off x="1130293" y="1104215"/>
            <a:ext cx="7296158" cy="222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30CEB9B-9463-4C6A-9447-7273D9A41CBC}"/>
              </a:ext>
            </a:extLst>
          </p:cNvPr>
          <p:cNvSpPr>
            <a:spLocks noGrp="1"/>
          </p:cNvSpPr>
          <p:nvPr>
            <p:ph type="sldNum" sz="quarter" idx="12"/>
          </p:nvPr>
        </p:nvSpPr>
        <p:spPr/>
        <p:txBody>
          <a:bodyPr/>
          <a:lstStyle/>
          <a:p>
            <a:pPr algn="l">
              <a:defRPr/>
            </a:pPr>
            <a:fld id="{F8A43D9F-5E2F-4BA5-9137-389B11B340B8}" type="slidenum">
              <a:rPr lang="en-CA" smtClean="0"/>
              <a:pPr algn="l">
                <a:defRPr/>
              </a:pPr>
              <a:t>29</a:t>
            </a:fld>
            <a:endParaRPr lang="en-CA" dirty="0"/>
          </a:p>
        </p:txBody>
      </p:sp>
      <p:sp>
        <p:nvSpPr>
          <p:cNvPr id="7" name="Title 6">
            <a:extLst>
              <a:ext uri="{FF2B5EF4-FFF2-40B4-BE49-F238E27FC236}">
                <a16:creationId xmlns:a16="http://schemas.microsoft.com/office/drawing/2014/main" id="{1CE62DF3-5630-2D92-D1EE-424B44F4A545}"/>
              </a:ext>
            </a:extLst>
          </p:cNvPr>
          <p:cNvSpPr>
            <a:spLocks noGrp="1"/>
          </p:cNvSpPr>
          <p:nvPr>
            <p:ph type="title"/>
          </p:nvPr>
        </p:nvSpPr>
        <p:spPr/>
        <p:txBody>
          <a:bodyPr>
            <a:normAutofit fontScale="90000"/>
          </a:bodyPr>
          <a:lstStyle/>
          <a:p>
            <a:r>
              <a:rPr lang="en-US" dirty="0"/>
              <a:t>Tournaments</a:t>
            </a:r>
            <a:endParaRPr lang="en-CA" dirty="0"/>
          </a:p>
        </p:txBody>
      </p:sp>
      <p:sp>
        <p:nvSpPr>
          <p:cNvPr id="8" name="Content Placeholder 2">
            <a:extLst>
              <a:ext uri="{FF2B5EF4-FFF2-40B4-BE49-F238E27FC236}">
                <a16:creationId xmlns:a16="http://schemas.microsoft.com/office/drawing/2014/main" id="{6F36ADB1-7625-DDAE-247F-7A9C8D9C9F40}"/>
              </a:ext>
            </a:extLst>
          </p:cNvPr>
          <p:cNvSpPr txBox="1">
            <a:spLocks/>
          </p:cNvSpPr>
          <p:nvPr/>
        </p:nvSpPr>
        <p:spPr bwMode="auto">
          <a:xfrm>
            <a:off x="663572" y="3331935"/>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charset="0"/>
              <a:buNone/>
            </a:pPr>
            <a:r>
              <a:rPr lang="en-US" sz="2000" b="1" dirty="0">
                <a:solidFill>
                  <a:srgbClr val="282828"/>
                </a:solidFill>
                <a:latin typeface="Calibri"/>
              </a:rPr>
              <a:t>Notes</a:t>
            </a:r>
          </a:p>
          <a:p>
            <a:pPr lvl="1"/>
            <a:r>
              <a:rPr lang="en-US" dirty="0">
                <a:solidFill>
                  <a:srgbClr val="282828"/>
                </a:solidFill>
                <a:latin typeface="Calibri"/>
              </a:rPr>
              <a:t>Shows maximum number of games</a:t>
            </a:r>
          </a:p>
          <a:p>
            <a:pPr lvl="1"/>
            <a:r>
              <a:rPr lang="en-US" dirty="0">
                <a:solidFill>
                  <a:srgbClr val="282828"/>
                </a:solidFill>
                <a:latin typeface="Calibri"/>
              </a:rPr>
              <a:t>U9 (post Jan 15) full-ice = 7 of 22 games</a:t>
            </a:r>
          </a:p>
          <a:p>
            <a:pPr lvl="1"/>
            <a:r>
              <a:rPr lang="en-US" dirty="0">
                <a:solidFill>
                  <a:srgbClr val="282828"/>
                </a:solidFill>
                <a:latin typeface="Calibri"/>
              </a:rPr>
              <a:t>Travel permits are required for all tournaments signed by the District Chair.</a:t>
            </a:r>
          </a:p>
          <a:p>
            <a:pPr lvl="1"/>
            <a:r>
              <a:rPr lang="en-US" dirty="0">
                <a:solidFill>
                  <a:srgbClr val="282828"/>
                </a:solidFill>
                <a:latin typeface="Calibri"/>
              </a:rPr>
              <a:t>Effective for the 25-26 season, HEO allowed for one extra tournament (increase already reflected on chart) at every level (max of 5), two of which must be local tournaments for AA and below so long as teams maintain their respective levels of practice ratio. HEO reserves the right to do a spot check anytime during the season.</a:t>
            </a:r>
          </a:p>
          <a:p>
            <a:pPr marL="274637" lvl="1" indent="0">
              <a:buFont typeface="Arial" charset="0"/>
              <a:buNone/>
            </a:pPr>
            <a:endParaRPr lang="en-US" sz="1600" dirty="0"/>
          </a:p>
          <a:p>
            <a:endParaRPr lang="en-CA" dirty="0"/>
          </a:p>
        </p:txBody>
      </p:sp>
    </p:spTree>
    <p:extLst>
      <p:ext uri="{BB962C8B-B14F-4D97-AF65-F5344CB8AC3E}">
        <p14:creationId xmlns:p14="http://schemas.microsoft.com/office/powerpoint/2010/main" val="6972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232681" y="1894116"/>
            <a:ext cx="6209193" cy="3748088"/>
          </a:xfrm>
        </p:spPr>
        <p:txBody>
          <a:bodyPr/>
          <a:lstStyle/>
          <a:p>
            <a:pPr marL="0" indent="0">
              <a:lnSpc>
                <a:spcPct val="80000"/>
              </a:lnSpc>
              <a:spcBef>
                <a:spcPct val="30000"/>
              </a:spcBef>
              <a:spcAft>
                <a:spcPct val="30000"/>
              </a:spcAft>
              <a:buNone/>
            </a:pPr>
            <a:r>
              <a:rPr lang="en-CA" sz="1500" dirty="0">
                <a:latin typeface="Calibri" panose="020F0502020204030204" pitchFamily="34" charset="0"/>
                <a:ea typeface="Calibri" panose="020F0502020204030204" pitchFamily="34" charset="0"/>
                <a:cs typeface="Calibri" panose="020F0502020204030204" pitchFamily="34" charset="0"/>
              </a:rPr>
              <a:t>Presidents Message</a:t>
            </a:r>
          </a:p>
          <a:p>
            <a:pPr marL="0" indent="0">
              <a:lnSpc>
                <a:spcPct val="80000"/>
              </a:lnSpc>
              <a:spcBef>
                <a:spcPct val="30000"/>
              </a:spcBef>
              <a:spcAft>
                <a:spcPct val="30000"/>
              </a:spcAft>
              <a:buNone/>
            </a:pPr>
            <a:r>
              <a:rPr lang="en-CA" sz="1500" dirty="0">
                <a:latin typeface="Calibri" panose="020F0502020204030204" pitchFamily="34" charset="0"/>
                <a:ea typeface="Calibri" panose="020F0502020204030204" pitchFamily="34" charset="0"/>
                <a:cs typeface="Calibri" panose="020F0502020204030204" pitchFamily="34" charset="0"/>
              </a:rPr>
              <a:t>League Information/Important Dates</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Responsibilities</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Affiliations</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D4 RIC – Brendon Stitt</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Game switch/reschedule</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Games</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D4 Chair – Amanda Waterfield (maybe)</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Tournaments</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Escalation Process</a:t>
            </a:r>
          </a:p>
          <a:p>
            <a:pPr marL="0" indent="0">
              <a:lnSpc>
                <a:spcPct val="80000"/>
              </a:lnSpc>
              <a:spcBef>
                <a:spcPct val="30000"/>
              </a:spcBef>
              <a:spcAft>
                <a:spcPct val="30000"/>
              </a:spcAft>
              <a:buNone/>
            </a:pPr>
            <a:r>
              <a:rPr lang="en-US" sz="1500" dirty="0" err="1">
                <a:latin typeface="Calibri" panose="020F0502020204030204" pitchFamily="34" charset="0"/>
                <a:ea typeface="Calibri" panose="020F0502020204030204" pitchFamily="34" charset="0"/>
                <a:cs typeface="Calibri" panose="020F0502020204030204" pitchFamily="34" charset="0"/>
              </a:rPr>
              <a:t>GameCentral</a:t>
            </a:r>
            <a:r>
              <a:rPr lang="en-US" sz="1500" dirty="0">
                <a:latin typeface="Calibri" panose="020F0502020204030204" pitchFamily="34" charset="0"/>
                <a:ea typeface="Calibri" panose="020F0502020204030204" pitchFamily="34" charset="0"/>
                <a:cs typeface="Calibri" panose="020F0502020204030204" pitchFamily="34" charset="0"/>
              </a:rPr>
              <a:t> </a:t>
            </a:r>
          </a:p>
          <a:p>
            <a:pPr marL="0" indent="0">
              <a:lnSpc>
                <a:spcPct val="80000"/>
              </a:lnSpc>
              <a:spcBef>
                <a:spcPct val="30000"/>
              </a:spcBef>
              <a:spcAft>
                <a:spcPct val="30000"/>
              </a:spcAft>
              <a:buNone/>
            </a:pPr>
            <a:r>
              <a:rPr lang="en-US" sz="1500" dirty="0">
                <a:latin typeface="Calibri" panose="020F0502020204030204" pitchFamily="34" charset="0"/>
                <a:ea typeface="Calibri" panose="020F0502020204030204" pitchFamily="34" charset="0"/>
                <a:cs typeface="Calibri" panose="020F0502020204030204" pitchFamily="34" charset="0"/>
              </a:rPr>
              <a:t>Reference Links/Contacts</a:t>
            </a:r>
          </a:p>
        </p:txBody>
      </p:sp>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557213" indent="-214313" eaLnBrk="0" hangingPunct="0">
              <a:defRPr>
                <a:solidFill>
                  <a:schemeClr val="tx1"/>
                </a:solidFill>
                <a:latin typeface="Verdana" pitchFamily="34" charset="0"/>
              </a:defRPr>
            </a:lvl2pPr>
            <a:lvl3pPr marL="857250" indent="-171450" eaLnBrk="0" hangingPunct="0">
              <a:defRPr>
                <a:solidFill>
                  <a:schemeClr val="tx1"/>
                </a:solidFill>
                <a:latin typeface="Verdana" pitchFamily="34" charset="0"/>
              </a:defRPr>
            </a:lvl3pPr>
            <a:lvl4pPr marL="1200150" indent="-171450" eaLnBrk="0" hangingPunct="0">
              <a:defRPr>
                <a:solidFill>
                  <a:schemeClr val="tx1"/>
                </a:solidFill>
                <a:latin typeface="Verdana" pitchFamily="34" charset="0"/>
              </a:defRPr>
            </a:lvl4pPr>
            <a:lvl5pPr marL="1543050" indent="-171450" eaLnBrk="0" hangingPunct="0">
              <a:defRPr>
                <a:solidFill>
                  <a:schemeClr val="tx1"/>
                </a:solidFill>
                <a:latin typeface="Verdana" pitchFamily="34" charset="0"/>
              </a:defRPr>
            </a:lvl5pPr>
            <a:lvl6pPr marL="1885950" indent="-171450" eaLnBrk="0" fontAlgn="base" hangingPunct="0">
              <a:spcBef>
                <a:spcPct val="0"/>
              </a:spcBef>
              <a:spcAft>
                <a:spcPct val="0"/>
              </a:spcAft>
              <a:defRPr>
                <a:solidFill>
                  <a:schemeClr val="tx1"/>
                </a:solidFill>
                <a:latin typeface="Verdana" pitchFamily="34" charset="0"/>
              </a:defRPr>
            </a:lvl6pPr>
            <a:lvl7pPr marL="2228850" indent="-171450" eaLnBrk="0" fontAlgn="base" hangingPunct="0">
              <a:spcBef>
                <a:spcPct val="0"/>
              </a:spcBef>
              <a:spcAft>
                <a:spcPct val="0"/>
              </a:spcAft>
              <a:defRPr>
                <a:solidFill>
                  <a:schemeClr val="tx1"/>
                </a:solidFill>
                <a:latin typeface="Verdana" pitchFamily="34" charset="0"/>
              </a:defRPr>
            </a:lvl7pPr>
            <a:lvl8pPr marL="2571750" indent="-171450" eaLnBrk="0" fontAlgn="base" hangingPunct="0">
              <a:spcBef>
                <a:spcPct val="0"/>
              </a:spcBef>
              <a:spcAft>
                <a:spcPct val="0"/>
              </a:spcAft>
              <a:defRPr>
                <a:solidFill>
                  <a:schemeClr val="tx1"/>
                </a:solidFill>
                <a:latin typeface="Verdana" pitchFamily="34" charset="0"/>
              </a:defRPr>
            </a:lvl8pPr>
            <a:lvl9pPr marL="2914650" indent="-171450" eaLnBrk="0" fontAlgn="base" hangingPunct="0">
              <a:spcBef>
                <a:spcPct val="0"/>
              </a:spcBef>
              <a:spcAft>
                <a:spcPct val="0"/>
              </a:spcAft>
              <a:defRPr>
                <a:solidFill>
                  <a:schemeClr val="tx1"/>
                </a:solidFill>
                <a:latin typeface="Verdana" pitchFamily="34" charset="0"/>
              </a:defRPr>
            </a:lvl9pPr>
          </a:lstStyle>
          <a:p>
            <a:pPr defTabSz="685800" eaLnBrk="1" hangingPunct="1"/>
            <a:fld id="{1A13AAF9-EDAD-4DC4-8FD3-B59620743B22}" type="slidenum">
              <a:rPr lang="en-CA">
                <a:solidFill>
                  <a:srgbClr val="FFFFFF"/>
                </a:solidFill>
              </a:rPr>
              <a:pPr defTabSz="685800" eaLnBrk="1" hangingPunct="1"/>
              <a:t>3</a:t>
            </a:fld>
            <a:endParaRPr lang="en-CA">
              <a:solidFill>
                <a:srgbClr val="FFFFFF"/>
              </a:solidFill>
            </a:endParaRPr>
          </a:p>
        </p:txBody>
      </p:sp>
      <p:pic>
        <p:nvPicPr>
          <p:cNvPr id="2" name="Picture 8">
            <a:extLst>
              <a:ext uri="{FF2B5EF4-FFF2-40B4-BE49-F238E27FC236}">
                <a16:creationId xmlns:a16="http://schemas.microsoft.com/office/drawing/2014/main" id="{9545FC72-3067-2BFA-921F-9F72429F8C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084" y="1322767"/>
            <a:ext cx="1123932" cy="10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B6E0D77-A707-8064-4FCF-09F38F9D6289}"/>
              </a:ext>
            </a:extLst>
          </p:cNvPr>
          <p:cNvSpPr>
            <a:spLocks noGrp="1"/>
          </p:cNvSpPr>
          <p:nvPr>
            <p:ph type="title"/>
          </p:nvPr>
        </p:nvSpPr>
        <p:spPr/>
        <p:txBody>
          <a:bodyPr>
            <a:normAutofit/>
          </a:bodyPr>
          <a:lstStyle/>
          <a:p>
            <a:r>
              <a:rPr lang="en-CA" dirty="0"/>
              <a:t>Meeting Agenda</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BB69-29E7-4A25-9993-472E9665387A}"/>
              </a:ext>
            </a:extLst>
          </p:cNvPr>
          <p:cNvSpPr>
            <a:spLocks noGrp="1"/>
          </p:cNvSpPr>
          <p:nvPr>
            <p:ph type="title"/>
          </p:nvPr>
        </p:nvSpPr>
        <p:spPr/>
        <p:txBody>
          <a:bodyPr>
            <a:normAutofit/>
          </a:bodyPr>
          <a:lstStyle/>
          <a:p>
            <a:pPr algn="l"/>
            <a:r>
              <a:rPr lang="en-US" sz="3600" dirty="0">
                <a:solidFill>
                  <a:srgbClr val="282828"/>
                </a:solidFill>
                <a:latin typeface="Calibri"/>
              </a:rPr>
              <a:t>Escalation</a:t>
            </a:r>
            <a:endParaRPr lang="en-CA" sz="6000" dirty="0"/>
          </a:p>
        </p:txBody>
      </p:sp>
      <p:sp>
        <p:nvSpPr>
          <p:cNvPr id="3" name="Content Placeholder 2">
            <a:extLst>
              <a:ext uri="{FF2B5EF4-FFF2-40B4-BE49-F238E27FC236}">
                <a16:creationId xmlns:a16="http://schemas.microsoft.com/office/drawing/2014/main" id="{2528DF89-D33C-432A-A4D8-C764E74AE3C2}"/>
              </a:ext>
            </a:extLst>
          </p:cNvPr>
          <p:cNvSpPr>
            <a:spLocks noGrp="1"/>
          </p:cNvSpPr>
          <p:nvPr>
            <p:ph idx="1"/>
          </p:nvPr>
        </p:nvSpPr>
        <p:spPr/>
        <p:txBody>
          <a:bodyPr/>
          <a:lstStyle/>
          <a:p>
            <a:pPr marL="0" indent="0" algn="l">
              <a:buNone/>
            </a:pPr>
            <a:r>
              <a:rPr lang="en-US" sz="2000" b="1" dirty="0">
                <a:solidFill>
                  <a:srgbClr val="282828"/>
                </a:solidFill>
                <a:latin typeface="Calibri"/>
              </a:rPr>
              <a:t>Situations</a:t>
            </a:r>
          </a:p>
          <a:p>
            <a:pPr lvl="1" algn="l"/>
            <a:r>
              <a:rPr lang="en-US" sz="2000" dirty="0">
                <a:solidFill>
                  <a:srgbClr val="282828"/>
                </a:solidFill>
                <a:latin typeface="Calibri"/>
              </a:rPr>
              <a:t>When you have concerns over a situation that you feel should be addressed</a:t>
            </a:r>
          </a:p>
          <a:p>
            <a:pPr lvl="1" algn="l"/>
            <a:r>
              <a:rPr lang="en-US" sz="2000" dirty="0">
                <a:solidFill>
                  <a:srgbClr val="282828"/>
                </a:solidFill>
                <a:latin typeface="Calibri"/>
              </a:rPr>
              <a:t>You have a voice, but protocol must be followed</a:t>
            </a:r>
          </a:p>
          <a:p>
            <a:pPr marL="274637" lvl="1" indent="0" algn="l">
              <a:buNone/>
            </a:pPr>
            <a:endParaRPr lang="en-US" sz="1600" dirty="0"/>
          </a:p>
          <a:p>
            <a:pPr marL="0" indent="0" algn="l">
              <a:buNone/>
            </a:pPr>
            <a:r>
              <a:rPr lang="en-US" sz="2000" b="1" dirty="0">
                <a:solidFill>
                  <a:srgbClr val="282828"/>
                </a:solidFill>
                <a:latin typeface="Calibri"/>
              </a:rPr>
              <a:t>Escalation Procedure </a:t>
            </a:r>
          </a:p>
          <a:p>
            <a:pPr marL="890587" lvl="2" indent="-342900" algn="l">
              <a:buFont typeface="+mj-lt"/>
              <a:buAutoNum type="arabicPeriod"/>
            </a:pPr>
            <a:r>
              <a:rPr lang="en-US" sz="2000" dirty="0">
                <a:solidFill>
                  <a:srgbClr val="282828"/>
                </a:solidFill>
                <a:latin typeface="Calibri"/>
              </a:rPr>
              <a:t>Wait 24 hrs. (“24 hour rule”)</a:t>
            </a:r>
          </a:p>
          <a:p>
            <a:pPr marL="890587" lvl="2" indent="-342900" algn="l">
              <a:buFont typeface="+mj-lt"/>
              <a:buAutoNum type="arabicPeriod"/>
            </a:pPr>
            <a:r>
              <a:rPr lang="en-US" sz="2000" dirty="0">
                <a:solidFill>
                  <a:srgbClr val="282828"/>
                </a:solidFill>
                <a:latin typeface="Calibri"/>
              </a:rPr>
              <a:t>Contact Association (convener, director, president)</a:t>
            </a:r>
          </a:p>
          <a:p>
            <a:pPr marL="890587" lvl="2" indent="-342900" algn="l">
              <a:buFont typeface="+mj-lt"/>
              <a:buAutoNum type="arabicPeriod"/>
            </a:pPr>
            <a:r>
              <a:rPr lang="en-US" sz="2000" dirty="0">
                <a:solidFill>
                  <a:srgbClr val="282828"/>
                </a:solidFill>
                <a:latin typeface="Calibri"/>
              </a:rPr>
              <a:t>Association President Contacts the League President</a:t>
            </a:r>
          </a:p>
          <a:p>
            <a:pPr marL="547687" lvl="2" indent="0" algn="l">
              <a:buNone/>
            </a:pPr>
            <a:endParaRPr lang="en-US" dirty="0"/>
          </a:p>
          <a:p>
            <a:pPr marL="0" indent="0" algn="l">
              <a:buNone/>
            </a:pPr>
            <a:r>
              <a:rPr lang="en-US" sz="2000" b="1" dirty="0">
                <a:solidFill>
                  <a:srgbClr val="282828"/>
                </a:solidFill>
                <a:latin typeface="Calibri"/>
              </a:rPr>
              <a:t>Please remind your parents!</a:t>
            </a:r>
          </a:p>
          <a:p>
            <a:pPr lvl="1" algn="l"/>
            <a:r>
              <a:rPr lang="en-US" sz="2000" dirty="0">
                <a:solidFill>
                  <a:srgbClr val="282828"/>
                </a:solidFill>
                <a:latin typeface="Calibri"/>
              </a:rPr>
              <a:t>They should always start by approaching the head coach</a:t>
            </a:r>
          </a:p>
          <a:p>
            <a:pPr algn="l"/>
            <a:endParaRPr lang="en-CA" dirty="0"/>
          </a:p>
        </p:txBody>
      </p:sp>
      <p:sp>
        <p:nvSpPr>
          <p:cNvPr id="4" name="Slide Number Placeholder 3">
            <a:extLst>
              <a:ext uri="{FF2B5EF4-FFF2-40B4-BE49-F238E27FC236}">
                <a16:creationId xmlns:a16="http://schemas.microsoft.com/office/drawing/2014/main" id="{C63C866A-AEB4-4EB1-8318-F8969ABFD5AD}"/>
              </a:ext>
            </a:extLst>
          </p:cNvPr>
          <p:cNvSpPr>
            <a:spLocks noGrp="1"/>
          </p:cNvSpPr>
          <p:nvPr>
            <p:ph type="sldNum" sz="quarter" idx="12"/>
          </p:nvPr>
        </p:nvSpPr>
        <p:spPr/>
        <p:txBody>
          <a:bodyPr/>
          <a:lstStyle/>
          <a:p>
            <a:pPr algn="l">
              <a:defRPr/>
            </a:pPr>
            <a:fld id="{F8A43D9F-5E2F-4BA5-9137-389B11B340B8}" type="slidenum">
              <a:rPr lang="en-CA" smtClean="0"/>
              <a:pPr algn="l">
                <a:defRPr/>
              </a:pPr>
              <a:t>30</a:t>
            </a:fld>
            <a:endParaRPr lang="en-CA" dirty="0"/>
          </a:p>
        </p:txBody>
      </p:sp>
      <p:pic>
        <p:nvPicPr>
          <p:cNvPr id="5" name="Picture 8">
            <a:extLst>
              <a:ext uri="{FF2B5EF4-FFF2-40B4-BE49-F238E27FC236}">
                <a16:creationId xmlns:a16="http://schemas.microsoft.com/office/drawing/2014/main" id="{7CD167DA-681B-C40B-D3B2-9CD9F97504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15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rmAutofit/>
          </a:bodyPr>
          <a:lstStyle/>
          <a:p>
            <a:pPr algn="l"/>
            <a:r>
              <a:rPr lang="en-US" sz="3200" dirty="0">
                <a:solidFill>
                  <a:srgbClr val="282828"/>
                </a:solidFill>
                <a:latin typeface="Calibri"/>
              </a:rPr>
              <a:t>LCMHL Website</a:t>
            </a:r>
          </a:p>
        </p:txBody>
      </p:sp>
      <p:sp>
        <p:nvSpPr>
          <p:cNvPr id="3" name="Content Placeholder 2"/>
          <p:cNvSpPr>
            <a:spLocks noGrp="1"/>
          </p:cNvSpPr>
          <p:nvPr>
            <p:ph idx="1"/>
          </p:nvPr>
        </p:nvSpPr>
        <p:spPr>
          <a:xfrm>
            <a:off x="457200" y="1340768"/>
            <a:ext cx="8229600" cy="5184576"/>
          </a:xfrm>
        </p:spPr>
        <p:txBody>
          <a:bodyPr/>
          <a:lstStyle/>
          <a:p>
            <a:pPr marL="0" indent="0" algn="l">
              <a:buNone/>
            </a:pPr>
            <a:r>
              <a:rPr lang="en-US" sz="2000" b="1" dirty="0" err="1">
                <a:solidFill>
                  <a:srgbClr val="282828"/>
                </a:solidFill>
                <a:latin typeface="Calibri"/>
              </a:rPr>
              <a:t>SportsHeadz</a:t>
            </a:r>
            <a:r>
              <a:rPr lang="en-US" sz="2000" b="1" dirty="0">
                <a:solidFill>
                  <a:srgbClr val="282828"/>
                </a:solidFill>
                <a:latin typeface="Calibri"/>
              </a:rPr>
              <a:t> </a:t>
            </a:r>
            <a:endParaRPr lang="en-US" dirty="0"/>
          </a:p>
          <a:p>
            <a:pPr lvl="1" algn="l">
              <a:spcBef>
                <a:spcPts val="1200"/>
              </a:spcBef>
            </a:pPr>
            <a:r>
              <a:rPr lang="en-US" sz="2000" dirty="0">
                <a:solidFill>
                  <a:srgbClr val="282828"/>
                </a:solidFill>
                <a:latin typeface="Calibri"/>
              </a:rPr>
              <a:t>The primary means to administer the League’s hockey activities</a:t>
            </a:r>
          </a:p>
          <a:p>
            <a:pPr lvl="1" algn="l">
              <a:spcBef>
                <a:spcPts val="1200"/>
              </a:spcBef>
            </a:pPr>
            <a:r>
              <a:rPr lang="en-US" sz="2000" dirty="0">
                <a:solidFill>
                  <a:srgbClr val="282828"/>
                </a:solidFill>
                <a:latin typeface="Calibri"/>
              </a:rPr>
              <a:t>The definitive source for game schedules, announcements, etc.</a:t>
            </a:r>
          </a:p>
          <a:p>
            <a:pPr lvl="1" algn="l">
              <a:spcBef>
                <a:spcPts val="1200"/>
              </a:spcBef>
            </a:pPr>
            <a:r>
              <a:rPr lang="en-US" sz="2000" dirty="0">
                <a:solidFill>
                  <a:srgbClr val="282828"/>
                </a:solidFill>
                <a:latin typeface="Calibri"/>
              </a:rPr>
              <a:t>League’s responsibility</a:t>
            </a:r>
          </a:p>
          <a:p>
            <a:pPr lvl="2" algn="l">
              <a:spcBef>
                <a:spcPts val="1200"/>
              </a:spcBef>
            </a:pPr>
            <a:r>
              <a:rPr lang="en-US" sz="2000" dirty="0">
                <a:solidFill>
                  <a:srgbClr val="282828"/>
                </a:solidFill>
                <a:latin typeface="Calibri"/>
              </a:rPr>
              <a:t>Game Schedules</a:t>
            </a:r>
          </a:p>
          <a:p>
            <a:pPr lvl="2" algn="l">
              <a:spcBef>
                <a:spcPts val="1200"/>
              </a:spcBef>
            </a:pPr>
            <a:r>
              <a:rPr lang="en-US" sz="2000" dirty="0">
                <a:solidFill>
                  <a:srgbClr val="282828"/>
                </a:solidFill>
                <a:latin typeface="Calibri"/>
              </a:rPr>
              <a:t>Statistics Reporting</a:t>
            </a:r>
          </a:p>
          <a:p>
            <a:pPr lvl="2" algn="l">
              <a:spcBef>
                <a:spcPts val="1200"/>
              </a:spcBef>
            </a:pPr>
            <a:r>
              <a:rPr lang="en-US" sz="2000" dirty="0">
                <a:solidFill>
                  <a:srgbClr val="282828"/>
                </a:solidFill>
                <a:latin typeface="Calibri"/>
              </a:rPr>
              <a:t>League-wide Communication</a:t>
            </a:r>
          </a:p>
          <a:p>
            <a:pPr lvl="1" algn="l">
              <a:spcBef>
                <a:spcPts val="1200"/>
              </a:spcBef>
            </a:pPr>
            <a:r>
              <a:rPr lang="en-US" sz="2000" dirty="0">
                <a:solidFill>
                  <a:srgbClr val="282828"/>
                </a:solidFill>
                <a:latin typeface="Calibri"/>
              </a:rPr>
              <a:t>Team Responsibility</a:t>
            </a:r>
          </a:p>
          <a:p>
            <a:pPr lvl="2" algn="l">
              <a:spcBef>
                <a:spcPts val="1200"/>
              </a:spcBef>
            </a:pPr>
            <a:r>
              <a:rPr lang="en-US" sz="2000" dirty="0">
                <a:solidFill>
                  <a:srgbClr val="282828"/>
                </a:solidFill>
                <a:latin typeface="Calibri"/>
              </a:rPr>
              <a:t>Team Roster Maintenance </a:t>
            </a:r>
            <a:r>
              <a:rPr lang="en-US" sz="2000" dirty="0">
                <a:solidFill>
                  <a:srgbClr val="282828"/>
                </a:solidFill>
                <a:latin typeface="Calibri"/>
                <a:sym typeface="Wingdings" panose="05000000000000000000" pitchFamily="2" charset="2"/>
              </a:rPr>
              <a:t> Input your roster immediately</a:t>
            </a:r>
            <a:endParaRPr lang="en-US" dirty="0">
              <a:solidFill>
                <a:srgbClr val="C00000"/>
              </a:solidFill>
            </a:endParaRPr>
          </a:p>
          <a:p>
            <a:pPr lvl="2" algn="l">
              <a:spcBef>
                <a:spcPts val="1200"/>
              </a:spcBef>
            </a:pPr>
            <a:r>
              <a:rPr lang="en-US" sz="2000" dirty="0">
                <a:solidFill>
                  <a:srgbClr val="282828"/>
                </a:solidFill>
                <a:latin typeface="Calibri"/>
              </a:rPr>
              <a:t>Team Contacts (Bench Staff) Maintenance</a:t>
            </a:r>
          </a:p>
          <a:p>
            <a:pPr lvl="2" algn="l">
              <a:spcBef>
                <a:spcPts val="1200"/>
              </a:spcBef>
            </a:pPr>
            <a:r>
              <a:rPr lang="en-US" sz="2000" dirty="0">
                <a:solidFill>
                  <a:srgbClr val="282828"/>
                </a:solidFill>
                <a:latin typeface="Calibri"/>
              </a:rPr>
              <a:t>Reporting Game Results</a:t>
            </a:r>
            <a:endParaRPr lang="en-US" u="sng" dirty="0"/>
          </a:p>
          <a:p>
            <a:pPr lvl="1" algn="l"/>
            <a:endParaRPr lang="en-US" sz="1800" u="sng" dirty="0"/>
          </a:p>
          <a:p>
            <a:pPr algn="l"/>
            <a:endParaRPr lang="en-US" sz="1800" dirty="0"/>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31</a:t>
            </a:fld>
            <a:endParaRPr lang="en-CA"/>
          </a:p>
        </p:txBody>
      </p:sp>
      <p:pic>
        <p:nvPicPr>
          <p:cNvPr id="5" name="Picture 8">
            <a:extLst>
              <a:ext uri="{FF2B5EF4-FFF2-40B4-BE49-F238E27FC236}">
                <a16:creationId xmlns:a16="http://schemas.microsoft.com/office/drawing/2014/main" id="{7E724267-57A9-09E6-542F-A0212C06EF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826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363272" cy="5184576"/>
          </a:xfrm>
        </p:spPr>
        <p:txBody>
          <a:bodyPr/>
          <a:lstStyle/>
          <a:p>
            <a:pPr marL="274637" lvl="1" indent="0" algn="l">
              <a:spcBef>
                <a:spcPts val="1200"/>
              </a:spcBef>
              <a:buNone/>
            </a:pPr>
            <a:r>
              <a:rPr lang="en-US" sz="2000" b="1" dirty="0">
                <a:solidFill>
                  <a:srgbClr val="282828"/>
                </a:solidFill>
                <a:latin typeface="Calibri"/>
              </a:rPr>
              <a:t>A 2 Step Process</a:t>
            </a:r>
          </a:p>
          <a:p>
            <a:pPr lvl="1" algn="l">
              <a:spcBef>
                <a:spcPts val="1200"/>
              </a:spcBef>
            </a:pPr>
            <a:r>
              <a:rPr lang="en-US" sz="2000" dirty="0">
                <a:solidFill>
                  <a:srgbClr val="282828"/>
                </a:solidFill>
                <a:latin typeface="Calibri"/>
              </a:rPr>
              <a:t>Step 1</a:t>
            </a:r>
          </a:p>
          <a:p>
            <a:pPr lvl="2" algn="l">
              <a:spcBef>
                <a:spcPts val="1200"/>
              </a:spcBef>
            </a:pPr>
            <a:r>
              <a:rPr lang="en-US" sz="2000" dirty="0">
                <a:solidFill>
                  <a:srgbClr val="282828"/>
                </a:solidFill>
                <a:latin typeface="Calibri"/>
              </a:rPr>
              <a:t>Association convenors provide team contacts in an online spreadsheet</a:t>
            </a:r>
          </a:p>
          <a:p>
            <a:pPr lvl="2" algn="l">
              <a:spcBef>
                <a:spcPts val="1200"/>
              </a:spcBef>
            </a:pPr>
            <a:r>
              <a:rPr lang="en-US" sz="2000" dirty="0">
                <a:solidFill>
                  <a:srgbClr val="282828"/>
                </a:solidFill>
                <a:latin typeface="Calibri"/>
              </a:rPr>
              <a:t>League statisticians have the system email an invitation to a team contact</a:t>
            </a:r>
          </a:p>
          <a:p>
            <a:pPr lvl="1" algn="l">
              <a:spcBef>
                <a:spcPts val="1200"/>
              </a:spcBef>
            </a:pPr>
            <a:r>
              <a:rPr lang="en-US" sz="2000" dirty="0">
                <a:solidFill>
                  <a:srgbClr val="282828"/>
                </a:solidFill>
                <a:latin typeface="Calibri"/>
              </a:rPr>
              <a:t>Step 2</a:t>
            </a:r>
          </a:p>
          <a:p>
            <a:pPr lvl="2" algn="l">
              <a:spcBef>
                <a:spcPts val="1200"/>
              </a:spcBef>
            </a:pPr>
            <a:r>
              <a:rPr lang="en-US" sz="2000" dirty="0">
                <a:solidFill>
                  <a:srgbClr val="282828"/>
                </a:solidFill>
                <a:latin typeface="Calibri"/>
              </a:rPr>
              <a:t>Team contacts receives the invitation</a:t>
            </a:r>
          </a:p>
          <a:p>
            <a:pPr lvl="2" algn="l">
              <a:spcBef>
                <a:spcPts val="1200"/>
              </a:spcBef>
            </a:pPr>
            <a:r>
              <a:rPr lang="en-US" sz="2000" dirty="0">
                <a:solidFill>
                  <a:srgbClr val="282828"/>
                </a:solidFill>
                <a:latin typeface="Calibri"/>
              </a:rPr>
              <a:t>Follows a link to create an account</a:t>
            </a:r>
          </a:p>
          <a:p>
            <a:pPr lvl="2" algn="l">
              <a:spcBef>
                <a:spcPts val="1200"/>
              </a:spcBef>
            </a:pPr>
            <a:r>
              <a:rPr lang="en-US" sz="2000" dirty="0">
                <a:solidFill>
                  <a:srgbClr val="282828"/>
                </a:solidFill>
                <a:latin typeface="Calibri"/>
              </a:rPr>
              <a:t>Once created, team contact can log into the LCMHL website</a:t>
            </a:r>
          </a:p>
          <a:p>
            <a:pPr lvl="2" algn="l">
              <a:spcBef>
                <a:spcPts val="1200"/>
              </a:spcBef>
            </a:pPr>
            <a:r>
              <a:rPr lang="en-US" sz="2000" dirty="0">
                <a:solidFill>
                  <a:srgbClr val="282828"/>
                </a:solidFill>
                <a:latin typeface="Calibri"/>
              </a:rPr>
              <a:t>The account will be linked to all teams for which user was registered</a:t>
            </a:r>
          </a:p>
          <a:p>
            <a:pPr lvl="1" algn="l"/>
            <a:endParaRPr lang="en-US" sz="1800" dirty="0"/>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32</a:t>
            </a:fld>
            <a:endParaRPr lang="en-CA"/>
          </a:p>
        </p:txBody>
      </p:sp>
      <p:pic>
        <p:nvPicPr>
          <p:cNvPr id="5" name="Picture 8">
            <a:extLst>
              <a:ext uri="{FF2B5EF4-FFF2-40B4-BE49-F238E27FC236}">
                <a16:creationId xmlns:a16="http://schemas.microsoft.com/office/drawing/2014/main" id="{F5010ECE-C6D9-2D96-3009-8245431F4A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A582B1D6-1FCE-48BE-DDBA-4FAFF8414DEC}"/>
              </a:ext>
            </a:extLst>
          </p:cNvPr>
          <p:cNvSpPr>
            <a:spLocks noGrp="1"/>
          </p:cNvSpPr>
          <p:nvPr>
            <p:ph type="title"/>
          </p:nvPr>
        </p:nvSpPr>
        <p:spPr/>
        <p:txBody>
          <a:bodyPr>
            <a:normAutofit fontScale="90000"/>
          </a:bodyPr>
          <a:lstStyle/>
          <a:p>
            <a:r>
              <a:rPr lang="en-CA" dirty="0" err="1"/>
              <a:t>GameCentral</a:t>
            </a:r>
            <a:r>
              <a:rPr lang="en-CA" dirty="0"/>
              <a:t> Account Provisioning</a:t>
            </a:r>
          </a:p>
        </p:txBody>
      </p:sp>
    </p:spTree>
    <p:extLst>
      <p:ext uri="{BB962C8B-B14F-4D97-AF65-F5344CB8AC3E}">
        <p14:creationId xmlns:p14="http://schemas.microsoft.com/office/powerpoint/2010/main" val="377442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3352"/>
          </a:xfrm>
        </p:spPr>
        <p:txBody>
          <a:bodyPr>
            <a:normAutofit/>
          </a:bodyPr>
          <a:lstStyle/>
          <a:p>
            <a:pPr algn="l"/>
            <a:r>
              <a:rPr lang="en-US" sz="2000" dirty="0" err="1">
                <a:solidFill>
                  <a:srgbClr val="282828"/>
                </a:solidFill>
                <a:latin typeface="Calibri"/>
              </a:rPr>
              <a:t>GameCentral</a:t>
            </a:r>
            <a:r>
              <a:rPr lang="en-US" sz="2000" dirty="0">
                <a:solidFill>
                  <a:srgbClr val="282828"/>
                </a:solidFill>
                <a:latin typeface="Calibri"/>
              </a:rPr>
              <a:t> Account</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33</a:t>
            </a:fld>
            <a:endParaRPr lang="en-CA"/>
          </a:p>
        </p:txBody>
      </p:sp>
      <p:pic>
        <p:nvPicPr>
          <p:cNvPr id="7" name="Picture 6">
            <a:extLst>
              <a:ext uri="{FF2B5EF4-FFF2-40B4-BE49-F238E27FC236}">
                <a16:creationId xmlns:a16="http://schemas.microsoft.com/office/drawing/2014/main" id="{AD0F3E35-D1C0-EB6B-E2D1-9C144D120E9E}"/>
              </a:ext>
            </a:extLst>
          </p:cNvPr>
          <p:cNvPicPr>
            <a:picLocks noChangeAspect="1"/>
          </p:cNvPicPr>
          <p:nvPr/>
        </p:nvPicPr>
        <p:blipFill>
          <a:blip r:embed="rId2"/>
          <a:stretch>
            <a:fillRect/>
          </a:stretch>
        </p:blipFill>
        <p:spPr>
          <a:xfrm>
            <a:off x="457200" y="1577270"/>
            <a:ext cx="8431108" cy="3366312"/>
          </a:xfrm>
          <a:prstGeom prst="rect">
            <a:avLst/>
          </a:prstGeom>
        </p:spPr>
      </p:pic>
    </p:spTree>
    <p:extLst>
      <p:ext uri="{BB962C8B-B14F-4D97-AF65-F5344CB8AC3E}">
        <p14:creationId xmlns:p14="http://schemas.microsoft.com/office/powerpoint/2010/main" val="204878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363272" cy="5040560"/>
          </a:xfrm>
        </p:spPr>
        <p:txBody>
          <a:bodyPr/>
          <a:lstStyle/>
          <a:p>
            <a:pPr marL="0" indent="0" algn="l">
              <a:spcBef>
                <a:spcPts val="1200"/>
              </a:spcBef>
              <a:buNone/>
            </a:pPr>
            <a:r>
              <a:rPr lang="en-US" sz="2000" b="1" dirty="0">
                <a:solidFill>
                  <a:srgbClr val="282828"/>
                </a:solidFill>
                <a:latin typeface="Calibri"/>
              </a:rPr>
              <a:t>Each must perform the following on the league website</a:t>
            </a:r>
          </a:p>
          <a:p>
            <a:pPr lvl="1" algn="l">
              <a:spcBef>
                <a:spcPts val="1200"/>
              </a:spcBef>
            </a:pPr>
            <a:r>
              <a:rPr lang="en-US" sz="2000" dirty="0">
                <a:solidFill>
                  <a:srgbClr val="282828"/>
                </a:solidFill>
                <a:latin typeface="Calibri"/>
              </a:rPr>
              <a:t>Enter team staff (contact) information</a:t>
            </a:r>
          </a:p>
          <a:p>
            <a:pPr lvl="1" algn="l">
              <a:spcBef>
                <a:spcPts val="1200"/>
              </a:spcBef>
            </a:pPr>
            <a:r>
              <a:rPr lang="en-US" sz="2000" dirty="0">
                <a:solidFill>
                  <a:srgbClr val="282828"/>
                </a:solidFill>
                <a:latin typeface="Calibri"/>
              </a:rPr>
              <a:t>Enter the team roster</a:t>
            </a:r>
          </a:p>
          <a:p>
            <a:pPr lvl="1" algn="l">
              <a:spcBef>
                <a:spcPts val="1200"/>
              </a:spcBef>
            </a:pPr>
            <a:r>
              <a:rPr lang="en-US" sz="2000" dirty="0">
                <a:solidFill>
                  <a:srgbClr val="282828"/>
                </a:solidFill>
                <a:latin typeface="Calibri"/>
              </a:rPr>
              <a:t>Enter game results</a:t>
            </a:r>
          </a:p>
          <a:p>
            <a:pPr marL="0" indent="0" algn="l">
              <a:spcBef>
                <a:spcPts val="2400"/>
              </a:spcBef>
              <a:buNone/>
            </a:pPr>
            <a:r>
              <a:rPr lang="en-US" sz="2000" b="1" dirty="0">
                <a:solidFill>
                  <a:srgbClr val="282828"/>
                </a:solidFill>
                <a:latin typeface="Calibri"/>
              </a:rPr>
              <a:t>Additionally, they may:</a:t>
            </a:r>
          </a:p>
          <a:p>
            <a:pPr lvl="1" algn="l">
              <a:spcBef>
                <a:spcPts val="1200"/>
              </a:spcBef>
            </a:pPr>
            <a:r>
              <a:rPr lang="en-US" sz="2000" dirty="0">
                <a:solidFill>
                  <a:srgbClr val="282828"/>
                </a:solidFill>
                <a:latin typeface="Calibri"/>
              </a:rPr>
              <a:t>Create another team website user (aka Team Admin)</a:t>
            </a:r>
          </a:p>
          <a:p>
            <a:pPr lvl="1" algn="l">
              <a:spcBef>
                <a:spcPts val="1200"/>
              </a:spcBef>
            </a:pPr>
            <a:r>
              <a:rPr lang="en-US" sz="2000" dirty="0">
                <a:solidFill>
                  <a:srgbClr val="282828"/>
                </a:solidFill>
                <a:latin typeface="Calibri"/>
              </a:rPr>
              <a:t>This might be a backup manager, a parent who will enter game results, etc.</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34</a:t>
            </a:fld>
            <a:endParaRPr lang="en-CA"/>
          </a:p>
        </p:txBody>
      </p:sp>
      <p:sp>
        <p:nvSpPr>
          <p:cNvPr id="6" name="Title 5">
            <a:extLst>
              <a:ext uri="{FF2B5EF4-FFF2-40B4-BE49-F238E27FC236}">
                <a16:creationId xmlns:a16="http://schemas.microsoft.com/office/drawing/2014/main" id="{38AD5DDA-ABE5-EFEB-69D9-ED90B4953821}"/>
              </a:ext>
            </a:extLst>
          </p:cNvPr>
          <p:cNvSpPr>
            <a:spLocks noGrp="1"/>
          </p:cNvSpPr>
          <p:nvPr>
            <p:ph type="title"/>
          </p:nvPr>
        </p:nvSpPr>
        <p:spPr/>
        <p:txBody>
          <a:bodyPr>
            <a:normAutofit fontScale="90000"/>
          </a:bodyPr>
          <a:lstStyle/>
          <a:p>
            <a:r>
              <a:rPr lang="en-US" dirty="0"/>
              <a:t>Website – Team Responsibility</a:t>
            </a:r>
            <a:endParaRPr lang="en-CA" dirty="0"/>
          </a:p>
        </p:txBody>
      </p:sp>
    </p:spTree>
    <p:extLst>
      <p:ext uri="{BB962C8B-B14F-4D97-AF65-F5344CB8AC3E}">
        <p14:creationId xmlns:p14="http://schemas.microsoft.com/office/powerpoint/2010/main" val="2209980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F6326-E166-9334-6322-CE92983E9E31}"/>
              </a:ext>
            </a:extLst>
          </p:cNvPr>
          <p:cNvSpPr>
            <a:spLocks noGrp="1"/>
          </p:cNvSpPr>
          <p:nvPr>
            <p:ph type="title"/>
          </p:nvPr>
        </p:nvSpPr>
        <p:spPr/>
        <p:txBody>
          <a:bodyPr>
            <a:normAutofit fontScale="90000"/>
          </a:bodyPr>
          <a:lstStyle/>
          <a:p>
            <a:r>
              <a:rPr lang="en-US" dirty="0"/>
              <a:t>Reference Links</a:t>
            </a:r>
            <a:endParaRPr lang="en-CA" dirty="0"/>
          </a:p>
        </p:txBody>
      </p:sp>
      <p:sp>
        <p:nvSpPr>
          <p:cNvPr id="3" name="Content Placeholder 2">
            <a:extLst>
              <a:ext uri="{FF2B5EF4-FFF2-40B4-BE49-F238E27FC236}">
                <a16:creationId xmlns:a16="http://schemas.microsoft.com/office/drawing/2014/main" id="{C71985A1-7B9C-6330-CF89-BC1E00927168}"/>
              </a:ext>
            </a:extLst>
          </p:cNvPr>
          <p:cNvSpPr>
            <a:spLocks noGrp="1"/>
          </p:cNvSpPr>
          <p:nvPr>
            <p:ph idx="1"/>
          </p:nvPr>
        </p:nvSpPr>
        <p:spPr/>
        <p:txBody>
          <a:bodyPr/>
          <a:lstStyle/>
          <a:p>
            <a:r>
              <a:rPr lang="en-US" dirty="0"/>
              <a:t>Affiliation Chart - </a:t>
            </a:r>
            <a:r>
              <a:rPr lang="en-US" dirty="0">
                <a:solidFill>
                  <a:srgbClr val="282828"/>
                </a:solidFill>
                <a:latin typeface="Calibri"/>
                <a:hlinkClick r:id="rId2"/>
              </a:rPr>
              <a:t>House League Affiliation Chart (Lanark Carleton Minor Hockey League) (lcmhl.ca)</a:t>
            </a:r>
          </a:p>
          <a:p>
            <a:r>
              <a:rPr lang="en-US" dirty="0"/>
              <a:t>Game Switch and Reschedule forms - </a:t>
            </a:r>
            <a:r>
              <a:rPr lang="en-US" dirty="0">
                <a:solidFill>
                  <a:srgbClr val="282828"/>
                </a:solidFill>
                <a:latin typeface="Calibri"/>
                <a:hlinkClick r:id="rId2"/>
              </a:rPr>
              <a:t>https://lcmhl.ca/Pages/1193/Game_Switches_and_Reschedules/</a:t>
            </a:r>
          </a:p>
          <a:p>
            <a:r>
              <a:rPr lang="en-CA" dirty="0"/>
              <a:t>LCMHL Appeals - </a:t>
            </a:r>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hlinkClick r:id="rId3"/>
              </a:rPr>
              <a:t>LCMHL Handbook -LCMHL Rules and Regulations, Section 15</a:t>
            </a:r>
            <a:endParaRPr lang="en-US" dirty="0">
              <a:solidFill>
                <a:srgbClr val="282828"/>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282828"/>
                </a:solidFill>
                <a:latin typeface="Calibri" panose="020F0502020204030204" pitchFamily="34" charset="0"/>
                <a:ea typeface="Calibri" panose="020F0502020204030204" pitchFamily="34" charset="0"/>
                <a:cs typeface="Calibri" panose="020F0502020204030204" pitchFamily="34" charset="0"/>
              </a:rPr>
              <a:t> </a:t>
            </a:r>
            <a:r>
              <a:rPr lang="en-US" dirty="0"/>
              <a:t>Game Sheet Instruction - </a:t>
            </a:r>
            <a:r>
              <a:rPr lang="en-US" dirty="0">
                <a:solidFill>
                  <a:srgbClr val="282828"/>
                </a:solidFill>
                <a:latin typeface="Calibri"/>
                <a:hlinkClick r:id="rId4"/>
              </a:rPr>
              <a:t>How to Fill Out a </a:t>
            </a:r>
            <a:r>
              <a:rPr lang="en-US" dirty="0" err="1">
                <a:solidFill>
                  <a:srgbClr val="282828"/>
                </a:solidFill>
                <a:latin typeface="Calibri"/>
                <a:hlinkClick r:id="rId4"/>
              </a:rPr>
              <a:t>Gamesheet</a:t>
            </a:r>
            <a:r>
              <a:rPr lang="en-US" dirty="0">
                <a:solidFill>
                  <a:srgbClr val="282828"/>
                </a:solidFill>
                <a:latin typeface="Calibri"/>
                <a:hlinkClick r:id="rId4"/>
              </a:rPr>
              <a:t> (Lanark Carleton Minor Hockey League) (lcmhl.ca)</a:t>
            </a:r>
            <a:endParaRPr lang="en-US" dirty="0">
              <a:latin typeface="Calibri" panose="020F0502020204030204" pitchFamily="34" charset="0"/>
              <a:ea typeface="Calibri" panose="020F0502020204030204" pitchFamily="34" charset="0"/>
              <a:cs typeface="Calibri" panose="020F0502020204030204" pitchFamily="34" charset="0"/>
            </a:endParaRPr>
          </a:p>
          <a:p>
            <a:r>
              <a:rPr lang="en-CA" sz="2800" dirty="0"/>
              <a:t>Tournament Process - </a:t>
            </a:r>
            <a:r>
              <a:rPr lang="en-US" dirty="0">
                <a:solidFill>
                  <a:srgbClr val="282828"/>
                </a:solidFill>
                <a:latin typeface="Calibri"/>
                <a:hlinkClick r:id="rId5"/>
              </a:rPr>
              <a:t>Tournament Requests (Lanark Carleton Minor Hockey League) (lcmhl.ca)</a:t>
            </a:r>
            <a:endParaRPr lang="en-CA" dirty="0"/>
          </a:p>
          <a:p>
            <a:endParaRPr lang="en-CA" dirty="0"/>
          </a:p>
        </p:txBody>
      </p:sp>
      <p:sp>
        <p:nvSpPr>
          <p:cNvPr id="4" name="Slide Number Placeholder 3">
            <a:extLst>
              <a:ext uri="{FF2B5EF4-FFF2-40B4-BE49-F238E27FC236}">
                <a16:creationId xmlns:a16="http://schemas.microsoft.com/office/drawing/2014/main" id="{648FCA16-2819-E6B7-7BE2-BC9FD3F90948}"/>
              </a:ext>
            </a:extLst>
          </p:cNvPr>
          <p:cNvSpPr>
            <a:spLocks noGrp="1"/>
          </p:cNvSpPr>
          <p:nvPr>
            <p:ph type="sldNum" sz="quarter" idx="12"/>
          </p:nvPr>
        </p:nvSpPr>
        <p:spPr/>
        <p:txBody>
          <a:bodyPr/>
          <a:lstStyle/>
          <a:p>
            <a:pPr>
              <a:defRPr/>
            </a:pPr>
            <a:fld id="{F8A43D9F-5E2F-4BA5-9137-389B11B340B8}" type="slidenum">
              <a:rPr lang="en-CA" smtClean="0"/>
              <a:pPr>
                <a:defRPr/>
              </a:pPr>
              <a:t>35</a:t>
            </a:fld>
            <a:endParaRPr lang="en-CA" dirty="0"/>
          </a:p>
        </p:txBody>
      </p:sp>
    </p:spTree>
    <p:extLst>
      <p:ext uri="{BB962C8B-B14F-4D97-AF65-F5344CB8AC3E}">
        <p14:creationId xmlns:p14="http://schemas.microsoft.com/office/powerpoint/2010/main" val="354272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12AE7-1502-2C30-3A32-1A46911E3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3D1D8-CB68-D027-59B4-F2937ECC786B}"/>
              </a:ext>
            </a:extLst>
          </p:cNvPr>
          <p:cNvSpPr>
            <a:spLocks noGrp="1"/>
          </p:cNvSpPr>
          <p:nvPr>
            <p:ph type="title"/>
          </p:nvPr>
        </p:nvSpPr>
        <p:spPr/>
        <p:txBody>
          <a:bodyPr>
            <a:normAutofit fontScale="90000"/>
          </a:bodyPr>
          <a:lstStyle/>
          <a:p>
            <a:r>
              <a:rPr lang="en-US" dirty="0"/>
              <a:t>Reference Links</a:t>
            </a:r>
            <a:endParaRPr lang="en-CA" dirty="0"/>
          </a:p>
        </p:txBody>
      </p:sp>
      <p:sp>
        <p:nvSpPr>
          <p:cNvPr id="3" name="Content Placeholder 2">
            <a:extLst>
              <a:ext uri="{FF2B5EF4-FFF2-40B4-BE49-F238E27FC236}">
                <a16:creationId xmlns:a16="http://schemas.microsoft.com/office/drawing/2014/main" id="{BA25DE9F-F05B-E62E-567B-2F45ECA43264}"/>
              </a:ext>
            </a:extLst>
          </p:cNvPr>
          <p:cNvSpPr>
            <a:spLocks noGrp="1"/>
          </p:cNvSpPr>
          <p:nvPr>
            <p:ph idx="1"/>
          </p:nvPr>
        </p:nvSpPr>
        <p:spPr/>
        <p:txBody>
          <a:bodyPr/>
          <a:lstStyle/>
          <a:p>
            <a:r>
              <a:rPr lang="en-US" dirty="0" err="1"/>
              <a:t>GameCentral</a:t>
            </a:r>
            <a:r>
              <a:rPr lang="en-US" dirty="0"/>
              <a:t> Account: </a:t>
            </a:r>
            <a:r>
              <a:rPr lang="en-US" dirty="0">
                <a:solidFill>
                  <a:srgbClr val="282828"/>
                </a:solidFill>
                <a:latin typeface="Calibri"/>
                <a:hlinkClick r:id="rId2"/>
              </a:rPr>
              <a:t>Obtaining a LCMHL Website </a:t>
            </a:r>
            <a:r>
              <a:rPr lang="en-US" dirty="0" err="1">
                <a:solidFill>
                  <a:srgbClr val="282828"/>
                </a:solidFill>
                <a:latin typeface="Calibri"/>
                <a:hlinkClick r:id="rId2"/>
              </a:rPr>
              <a:t>Acoount</a:t>
            </a:r>
            <a:r>
              <a:rPr lang="en-US" dirty="0">
                <a:solidFill>
                  <a:srgbClr val="282828"/>
                </a:solidFill>
                <a:latin typeface="Calibri"/>
                <a:hlinkClick r:id="rId2"/>
              </a:rPr>
              <a:t> (Lanark Carleton Minor Hockey League)</a:t>
            </a:r>
            <a:endParaRPr lang="en-US" sz="2000" dirty="0">
              <a:solidFill>
                <a:srgbClr val="C00000"/>
              </a:solidFill>
            </a:endParaRPr>
          </a:p>
          <a:p>
            <a:endParaRPr lang="en-CA" dirty="0"/>
          </a:p>
        </p:txBody>
      </p:sp>
      <p:sp>
        <p:nvSpPr>
          <p:cNvPr id="4" name="Slide Number Placeholder 3">
            <a:extLst>
              <a:ext uri="{FF2B5EF4-FFF2-40B4-BE49-F238E27FC236}">
                <a16:creationId xmlns:a16="http://schemas.microsoft.com/office/drawing/2014/main" id="{DB14AC7F-E769-8E56-90AA-F02C242F1FB1}"/>
              </a:ext>
            </a:extLst>
          </p:cNvPr>
          <p:cNvSpPr>
            <a:spLocks noGrp="1"/>
          </p:cNvSpPr>
          <p:nvPr>
            <p:ph type="sldNum" sz="quarter" idx="12"/>
          </p:nvPr>
        </p:nvSpPr>
        <p:spPr/>
        <p:txBody>
          <a:bodyPr/>
          <a:lstStyle/>
          <a:p>
            <a:pPr>
              <a:defRPr/>
            </a:pPr>
            <a:fld id="{F8A43D9F-5E2F-4BA5-9137-389B11B340B8}" type="slidenum">
              <a:rPr lang="en-CA" smtClean="0"/>
              <a:pPr>
                <a:defRPr/>
              </a:pPr>
              <a:t>36</a:t>
            </a:fld>
            <a:endParaRPr lang="en-CA" dirty="0"/>
          </a:p>
        </p:txBody>
      </p:sp>
    </p:spTree>
    <p:extLst>
      <p:ext uri="{BB962C8B-B14F-4D97-AF65-F5344CB8AC3E}">
        <p14:creationId xmlns:p14="http://schemas.microsoft.com/office/powerpoint/2010/main" val="21486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F75E-2119-BB8E-7602-A36DAFF6A3E6}"/>
              </a:ext>
            </a:extLst>
          </p:cNvPr>
          <p:cNvSpPr>
            <a:spLocks noGrp="1"/>
          </p:cNvSpPr>
          <p:nvPr>
            <p:ph type="title"/>
          </p:nvPr>
        </p:nvSpPr>
        <p:spPr/>
        <p:txBody>
          <a:bodyPr>
            <a:normAutofit fontScale="90000"/>
          </a:bodyPr>
          <a:lstStyle/>
          <a:p>
            <a:r>
              <a:rPr lang="en-US" dirty="0"/>
              <a:t>Contacts</a:t>
            </a:r>
            <a:endParaRPr lang="en-CA" dirty="0"/>
          </a:p>
        </p:txBody>
      </p:sp>
      <p:sp>
        <p:nvSpPr>
          <p:cNvPr id="3" name="Content Placeholder 2">
            <a:extLst>
              <a:ext uri="{FF2B5EF4-FFF2-40B4-BE49-F238E27FC236}">
                <a16:creationId xmlns:a16="http://schemas.microsoft.com/office/drawing/2014/main" id="{AF32FE6A-EDB6-D46A-07B4-F9AA34CFCA4B}"/>
              </a:ext>
            </a:extLst>
          </p:cNvPr>
          <p:cNvSpPr>
            <a:spLocks noGrp="1"/>
          </p:cNvSpPr>
          <p:nvPr>
            <p:ph idx="1"/>
          </p:nvPr>
        </p:nvSpPr>
        <p:spPr/>
        <p:txBody>
          <a:bodyPr/>
          <a:lstStyle/>
          <a:p>
            <a:r>
              <a:rPr lang="en-US" dirty="0"/>
              <a:t>Mike Taylor – President – </a:t>
            </a:r>
            <a:r>
              <a:rPr lang="en-US" dirty="0">
                <a:hlinkClick r:id="rId2"/>
              </a:rPr>
              <a:t>president@lcmhl.ca</a:t>
            </a:r>
            <a:endParaRPr lang="en-US" dirty="0"/>
          </a:p>
          <a:p>
            <a:r>
              <a:rPr lang="en-US" dirty="0"/>
              <a:t>Fiona Livingstone – Treasurer – </a:t>
            </a:r>
            <a:r>
              <a:rPr lang="en-US" dirty="0">
                <a:hlinkClick r:id="rId3"/>
              </a:rPr>
              <a:t>treasurer@lcmhl.ca</a:t>
            </a:r>
            <a:endParaRPr lang="en-US" dirty="0"/>
          </a:p>
          <a:p>
            <a:r>
              <a:rPr lang="en-US" dirty="0"/>
              <a:t>Brad MacDonald – Webmaster – </a:t>
            </a:r>
            <a:r>
              <a:rPr lang="en-US" dirty="0">
                <a:hlinkClick r:id="rId4"/>
              </a:rPr>
              <a:t>web@lcmhl.ca</a:t>
            </a:r>
            <a:endParaRPr lang="en-US" dirty="0"/>
          </a:p>
          <a:p>
            <a:pPr marL="0" indent="0">
              <a:buNone/>
            </a:pPr>
            <a:endParaRPr lang="en-US" dirty="0"/>
          </a:p>
          <a:p>
            <a:pPr marL="0" indent="0">
              <a:buNone/>
            </a:pPr>
            <a:r>
              <a:rPr lang="en-US" dirty="0"/>
              <a:t>Statisticians</a:t>
            </a:r>
          </a:p>
          <a:p>
            <a:r>
              <a:rPr lang="en-US" dirty="0"/>
              <a:t>Shawna Kealey – U9 – </a:t>
            </a:r>
            <a:r>
              <a:rPr lang="en-US" dirty="0">
                <a:hlinkClick r:id="rId5"/>
              </a:rPr>
              <a:t>U9@lcmhl.ca</a:t>
            </a:r>
            <a:endParaRPr lang="en-US" dirty="0"/>
          </a:p>
          <a:p>
            <a:r>
              <a:rPr lang="en-US" dirty="0"/>
              <a:t>Jordan Heavens – U11 – </a:t>
            </a:r>
            <a:r>
              <a:rPr lang="en-US" dirty="0">
                <a:hlinkClick r:id="rId6"/>
              </a:rPr>
              <a:t>U11@lcmhl.ca</a:t>
            </a:r>
            <a:endParaRPr lang="en-US" dirty="0"/>
          </a:p>
          <a:p>
            <a:r>
              <a:rPr lang="en-US" dirty="0"/>
              <a:t>Jane Cameron – U13 – </a:t>
            </a:r>
            <a:r>
              <a:rPr lang="en-US" dirty="0">
                <a:hlinkClick r:id="rId7"/>
              </a:rPr>
              <a:t>U13@lcmhl.ca</a:t>
            </a:r>
            <a:endParaRPr lang="en-US" dirty="0"/>
          </a:p>
          <a:p>
            <a:r>
              <a:rPr lang="en-US" dirty="0"/>
              <a:t>Marie Côté – U15 – </a:t>
            </a:r>
            <a:r>
              <a:rPr lang="en-US" dirty="0">
                <a:hlinkClick r:id="rId8"/>
              </a:rPr>
              <a:t>U15@lcmhl.ca</a:t>
            </a:r>
            <a:endParaRPr lang="en-US" dirty="0"/>
          </a:p>
          <a:p>
            <a:r>
              <a:rPr lang="en-US" dirty="0"/>
              <a:t>Debbie Heuchert – U18 – </a:t>
            </a:r>
            <a:r>
              <a:rPr lang="en-US" dirty="0">
                <a:hlinkClick r:id="rId9"/>
              </a:rPr>
              <a:t>U18@lcmhl.ca</a:t>
            </a:r>
            <a:endParaRPr lang="en-US" dirty="0"/>
          </a:p>
          <a:p>
            <a:r>
              <a:rPr lang="en-US" dirty="0"/>
              <a:t>Debbie Heuchert – U21 – </a:t>
            </a:r>
            <a:r>
              <a:rPr lang="en-US" dirty="0">
                <a:hlinkClick r:id="rId10"/>
              </a:rPr>
              <a:t>U21@lcmhl.ca</a:t>
            </a:r>
            <a:endParaRPr lang="en-US" dirty="0"/>
          </a:p>
          <a:p>
            <a:pPr marL="0" indent="0">
              <a:buNone/>
            </a:pPr>
            <a:endParaRPr lang="en-US" dirty="0"/>
          </a:p>
          <a:p>
            <a:endParaRPr lang="en-CA" dirty="0"/>
          </a:p>
        </p:txBody>
      </p:sp>
      <p:sp>
        <p:nvSpPr>
          <p:cNvPr id="4" name="Slide Number Placeholder 3">
            <a:extLst>
              <a:ext uri="{FF2B5EF4-FFF2-40B4-BE49-F238E27FC236}">
                <a16:creationId xmlns:a16="http://schemas.microsoft.com/office/drawing/2014/main" id="{DFE8F04B-22F8-30E5-4D7D-863C34C869C6}"/>
              </a:ext>
            </a:extLst>
          </p:cNvPr>
          <p:cNvSpPr>
            <a:spLocks noGrp="1"/>
          </p:cNvSpPr>
          <p:nvPr>
            <p:ph type="sldNum" sz="quarter" idx="12"/>
          </p:nvPr>
        </p:nvSpPr>
        <p:spPr/>
        <p:txBody>
          <a:bodyPr/>
          <a:lstStyle/>
          <a:p>
            <a:pPr>
              <a:defRPr/>
            </a:pPr>
            <a:fld id="{F8A43D9F-5E2F-4BA5-9137-389B11B340B8}" type="slidenum">
              <a:rPr lang="en-CA" smtClean="0"/>
              <a:pPr>
                <a:defRPr/>
              </a:pPr>
              <a:t>37</a:t>
            </a:fld>
            <a:endParaRPr lang="en-CA" dirty="0"/>
          </a:p>
        </p:txBody>
      </p:sp>
    </p:spTree>
    <p:extLst>
      <p:ext uri="{BB962C8B-B14F-4D97-AF65-F5344CB8AC3E}">
        <p14:creationId xmlns:p14="http://schemas.microsoft.com/office/powerpoint/2010/main" val="499663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55" y="1231929"/>
            <a:ext cx="8229600" cy="4876800"/>
          </a:xfrm>
        </p:spPr>
        <p:txBody>
          <a:bodyPr/>
          <a:lstStyle/>
          <a:p>
            <a:pPr algn="l"/>
            <a:r>
              <a:rPr lang="en-US" b="1" dirty="0">
                <a:solidFill>
                  <a:srgbClr val="282828"/>
                </a:solidFill>
                <a:latin typeface="Calibri"/>
              </a:rPr>
              <a:t>Schedules</a:t>
            </a:r>
          </a:p>
          <a:p>
            <a:pPr lvl="1" algn="l">
              <a:spcBef>
                <a:spcPts val="1200"/>
              </a:spcBef>
            </a:pPr>
            <a:r>
              <a:rPr lang="en-US" sz="2400" dirty="0">
                <a:solidFill>
                  <a:srgbClr val="282828"/>
                </a:solidFill>
                <a:latin typeface="Calibri"/>
              </a:rPr>
              <a:t>All schedules have been posted to the website</a:t>
            </a:r>
          </a:p>
          <a:p>
            <a:pPr lvl="1" algn="l">
              <a:spcBef>
                <a:spcPts val="1200"/>
              </a:spcBef>
            </a:pPr>
            <a:r>
              <a:rPr lang="en-US" sz="2400" b="1" dirty="0">
                <a:solidFill>
                  <a:srgbClr val="282828"/>
                </a:solidFill>
                <a:latin typeface="Calibri"/>
              </a:rPr>
              <a:t>Please Remember: SCHEDULES ARE SUBJECT TO CHANGE</a:t>
            </a:r>
            <a:r>
              <a:rPr lang="en-US" sz="2400" dirty="0">
                <a:solidFill>
                  <a:srgbClr val="282828"/>
                </a:solidFill>
                <a:latin typeface="Calibri"/>
              </a:rPr>
              <a:t>. </a:t>
            </a:r>
          </a:p>
          <a:p>
            <a:pPr lvl="1" algn="l">
              <a:spcBef>
                <a:spcPts val="1200"/>
              </a:spcBef>
            </a:pPr>
            <a:r>
              <a:rPr lang="en-US" sz="2400" dirty="0">
                <a:solidFill>
                  <a:srgbClr val="282828"/>
                </a:solidFill>
                <a:latin typeface="Calibri"/>
              </a:rPr>
              <a:t>Always check with game times on the website (Assoc. or League)</a:t>
            </a:r>
          </a:p>
          <a:p>
            <a:pPr>
              <a:spcBef>
                <a:spcPts val="1200"/>
              </a:spcBef>
            </a:pPr>
            <a:r>
              <a:rPr lang="en-US" dirty="0">
                <a:solidFill>
                  <a:srgbClr val="282828"/>
                </a:solidFill>
                <a:latin typeface="Calibri"/>
              </a:rPr>
              <a:t>Thank you again for volunteering!</a:t>
            </a:r>
          </a:p>
          <a:p>
            <a:pPr>
              <a:spcBef>
                <a:spcPts val="1200"/>
              </a:spcBef>
            </a:pPr>
            <a:r>
              <a:rPr lang="en-US" dirty="0">
                <a:solidFill>
                  <a:srgbClr val="282828"/>
                </a:solidFill>
                <a:latin typeface="Calibri"/>
              </a:rPr>
              <a:t>Any comments or suggestions about the LCMHL (respectful) are welcome</a:t>
            </a:r>
          </a:p>
          <a:p>
            <a:pPr>
              <a:spcBef>
                <a:spcPts val="1200"/>
              </a:spcBef>
            </a:pPr>
            <a:r>
              <a:rPr lang="en-US" dirty="0">
                <a:solidFill>
                  <a:srgbClr val="282828"/>
                </a:solidFill>
                <a:latin typeface="Calibri"/>
              </a:rPr>
              <a:t>Have a Safe and Fun Season</a:t>
            </a:r>
          </a:p>
        </p:txBody>
      </p:sp>
      <p:sp>
        <p:nvSpPr>
          <p:cNvPr id="4" name="Slide Number Placeholder 3"/>
          <p:cNvSpPr>
            <a:spLocks noGrp="1"/>
          </p:cNvSpPr>
          <p:nvPr>
            <p:ph type="sldNum" sz="quarter" idx="12"/>
          </p:nvPr>
        </p:nvSpPr>
        <p:spPr/>
        <p:txBody>
          <a:bodyPr/>
          <a:lstStyle/>
          <a:p>
            <a:pPr algn="l">
              <a:defRPr/>
            </a:pPr>
            <a:fld id="{F8A43D9F-5E2F-4BA5-9137-389B11B340B8}" type="slidenum">
              <a:rPr lang="en-CA" smtClean="0"/>
              <a:pPr algn="l">
                <a:defRPr/>
              </a:pPr>
              <a:t>38</a:t>
            </a:fld>
            <a:endParaRPr lang="en-CA"/>
          </a:p>
        </p:txBody>
      </p:sp>
      <p:pic>
        <p:nvPicPr>
          <p:cNvPr id="6" name="Picture 5">
            <a:extLst>
              <a:ext uri="{FF2B5EF4-FFF2-40B4-BE49-F238E27FC236}">
                <a16:creationId xmlns:a16="http://schemas.microsoft.com/office/drawing/2014/main" id="{8D2A72C1-F182-4E31-B76C-B9C1E3098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4540" y="4818152"/>
            <a:ext cx="1879420" cy="1735048"/>
          </a:xfrm>
          <a:prstGeom prst="rect">
            <a:avLst/>
          </a:prstGeom>
        </p:spPr>
      </p:pic>
      <p:pic>
        <p:nvPicPr>
          <p:cNvPr id="9" name="Picture 8">
            <a:extLst>
              <a:ext uri="{FF2B5EF4-FFF2-40B4-BE49-F238E27FC236}">
                <a16:creationId xmlns:a16="http://schemas.microsoft.com/office/drawing/2014/main" id="{33BE4456-E0CD-6823-B343-D1AC3DDC78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888" y="503737"/>
            <a:ext cx="1066800" cy="99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190FED-BDBC-92ED-4E6A-B73007A63E4E}"/>
              </a:ext>
            </a:extLst>
          </p:cNvPr>
          <p:cNvSpPr>
            <a:spLocks noGrp="1"/>
          </p:cNvSpPr>
          <p:nvPr>
            <p:ph type="title"/>
          </p:nvPr>
        </p:nvSpPr>
        <p:spPr>
          <a:xfrm>
            <a:off x="457200" y="533400"/>
            <a:ext cx="8229600" cy="663352"/>
          </a:xfrm>
        </p:spPr>
        <p:txBody>
          <a:bodyPr>
            <a:normAutofit fontScale="90000"/>
          </a:bodyPr>
          <a:lstStyle/>
          <a:p>
            <a:r>
              <a:rPr lang="en-US" dirty="0"/>
              <a:t>Closing</a:t>
            </a:r>
            <a:endParaRPr lang="en-CA" dirty="0"/>
          </a:p>
        </p:txBody>
      </p:sp>
    </p:spTree>
    <p:extLst>
      <p:ext uri="{BB962C8B-B14F-4D97-AF65-F5344CB8AC3E}">
        <p14:creationId xmlns:p14="http://schemas.microsoft.com/office/powerpoint/2010/main" val="36057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Administration of the League</a:t>
            </a:r>
          </a:p>
          <a:p>
            <a:r>
              <a:rPr lang="en-US" sz="2800" dirty="0">
                <a:latin typeface="Calibri" panose="020F0502020204030204" pitchFamily="34" charset="0"/>
                <a:ea typeface="Calibri" panose="020F0502020204030204" pitchFamily="34" charset="0"/>
                <a:cs typeface="Calibri" panose="020F0502020204030204" pitchFamily="34" charset="0"/>
              </a:rPr>
              <a:t>Maintenance of the LCMHL Handbook</a:t>
            </a:r>
          </a:p>
          <a:p>
            <a:r>
              <a:rPr lang="en-US" sz="2800" dirty="0">
                <a:latin typeface="Calibri" panose="020F0502020204030204" pitchFamily="34" charset="0"/>
                <a:ea typeface="Calibri" panose="020F0502020204030204" pitchFamily="34" charset="0"/>
                <a:cs typeface="Calibri" panose="020F0502020204030204" pitchFamily="34" charset="0"/>
              </a:rPr>
              <a:t>Scheduling of all house-level games (1,2,3)</a:t>
            </a:r>
          </a:p>
          <a:p>
            <a:r>
              <a:rPr lang="en-US" sz="2800" dirty="0">
                <a:latin typeface="Calibri" panose="020F0502020204030204" pitchFamily="34" charset="0"/>
                <a:ea typeface="Calibri" panose="020F0502020204030204" pitchFamily="34" charset="0"/>
                <a:cs typeface="Calibri" panose="020F0502020204030204" pitchFamily="34" charset="0"/>
              </a:rPr>
              <a:t>Rules &amp; Regulations around games</a:t>
            </a:r>
          </a:p>
          <a:p>
            <a:pPr lvl="1"/>
            <a:r>
              <a:rPr lang="en-US" sz="2400" dirty="0">
                <a:latin typeface="Calibri" panose="020F0502020204030204" pitchFamily="34" charset="0"/>
                <a:ea typeface="Calibri" panose="020F0502020204030204" pitchFamily="34" charset="0"/>
                <a:cs typeface="Calibri" panose="020F0502020204030204" pitchFamily="34" charset="0"/>
              </a:rPr>
              <a:t>e.g., game length, statistics, running clock, etc.</a:t>
            </a:r>
          </a:p>
          <a:p>
            <a:r>
              <a:rPr lang="en-US" sz="2800" dirty="0">
                <a:latin typeface="Calibri" panose="020F0502020204030204" pitchFamily="34" charset="0"/>
                <a:ea typeface="Calibri" panose="020F0502020204030204" pitchFamily="34" charset="0"/>
                <a:cs typeface="Calibri" panose="020F0502020204030204" pitchFamily="34" charset="0"/>
              </a:rPr>
              <a:t>League-Level Discipline oversight</a:t>
            </a:r>
          </a:p>
          <a:p>
            <a:r>
              <a:rPr lang="en-US" sz="2800" dirty="0">
                <a:latin typeface="Calibri" panose="020F0502020204030204" pitchFamily="34" charset="0"/>
                <a:ea typeface="Calibri" panose="020F0502020204030204" pitchFamily="34" charset="0"/>
                <a:cs typeface="Calibri" panose="020F0502020204030204" pitchFamily="34" charset="0"/>
              </a:rPr>
              <a:t>Team Placement in accordance with </a:t>
            </a:r>
            <a:r>
              <a:rPr lang="en-US" sz="2800" i="1" dirty="0">
                <a:latin typeface="Calibri" panose="020F0502020204030204" pitchFamily="34" charset="0"/>
                <a:ea typeface="Calibri" panose="020F0502020204030204" pitchFamily="34" charset="0"/>
                <a:cs typeface="Calibri" panose="020F0502020204030204" pitchFamily="34" charset="0"/>
              </a:rPr>
              <a:t>Hockey Eastern Ontario (HEO)</a:t>
            </a:r>
            <a:r>
              <a:rPr lang="en-US" sz="2800" dirty="0">
                <a:latin typeface="Calibri" panose="020F0502020204030204" pitchFamily="34" charset="0"/>
                <a:ea typeface="Calibri" panose="020F0502020204030204" pitchFamily="34" charset="0"/>
                <a:cs typeface="Calibri" panose="020F0502020204030204" pitchFamily="34" charset="0"/>
              </a:rPr>
              <a:t> Guidelines</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l" eaLnBrk="1" hangingPunct="1"/>
            <a:fld id="{2A29670F-EC5A-4B4D-A844-B6809AAD672E}" type="slidenum">
              <a:rPr lang="en-CA"/>
              <a:pPr algn="l" eaLnBrk="1" hangingPunct="1"/>
              <a:t>4</a:t>
            </a:fld>
            <a:endParaRPr lang="en-CA"/>
          </a:p>
        </p:txBody>
      </p:sp>
      <p:pic>
        <p:nvPicPr>
          <p:cNvPr id="2" name="Picture 1">
            <a:extLst>
              <a:ext uri="{FF2B5EF4-FFF2-40B4-BE49-F238E27FC236}">
                <a16:creationId xmlns:a16="http://schemas.microsoft.com/office/drawing/2014/main" id="{5BED5EB0-E3BC-4F14-9D9A-53E0EDC45C5E}"/>
              </a:ext>
            </a:extLst>
          </p:cNvPr>
          <p:cNvPicPr>
            <a:picLocks noChangeAspect="1"/>
          </p:cNvPicPr>
          <p:nvPr/>
        </p:nvPicPr>
        <p:blipFill>
          <a:blip r:embed="rId2"/>
          <a:stretch>
            <a:fillRect/>
          </a:stretch>
        </p:blipFill>
        <p:spPr>
          <a:xfrm>
            <a:off x="5220072" y="5301208"/>
            <a:ext cx="3600252" cy="1406083"/>
          </a:xfrm>
          <a:prstGeom prst="rect">
            <a:avLst/>
          </a:prstGeom>
        </p:spPr>
      </p:pic>
      <p:pic>
        <p:nvPicPr>
          <p:cNvPr id="5" name="Picture 8">
            <a:extLst>
              <a:ext uri="{FF2B5EF4-FFF2-40B4-BE49-F238E27FC236}">
                <a16:creationId xmlns:a16="http://schemas.microsoft.com/office/drawing/2014/main" id="{B0227C99-A4FE-148E-D852-A084C4B8AE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112" y="620688"/>
            <a:ext cx="1498576" cy="13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E3C0552-C201-8D60-6928-FBA02123246D}"/>
              </a:ext>
            </a:extLst>
          </p:cNvPr>
          <p:cNvSpPr>
            <a:spLocks noGrp="1"/>
          </p:cNvSpPr>
          <p:nvPr>
            <p:ph type="title"/>
          </p:nvPr>
        </p:nvSpPr>
        <p:spPr>
          <a:xfrm>
            <a:off x="457200" y="677416"/>
            <a:ext cx="8229600" cy="663352"/>
          </a:xfrm>
        </p:spPr>
        <p:txBody>
          <a:bodyPr>
            <a:normAutofit fontScale="90000"/>
          </a:bodyPr>
          <a:lstStyle/>
          <a:p>
            <a:r>
              <a:rPr lang="en-CA" dirty="0"/>
              <a:t>🏒 League Responsibilities</a:t>
            </a:r>
            <a:br>
              <a:rPr lang="en-CA" dirty="0"/>
            </a:br>
            <a:endParaRPr lang="en-CA" dirty="0"/>
          </a:p>
        </p:txBody>
      </p:sp>
      <p:sp>
        <p:nvSpPr>
          <p:cNvPr id="9" name="Slide Number Placeholder 3">
            <a:extLst>
              <a:ext uri="{FF2B5EF4-FFF2-40B4-BE49-F238E27FC236}">
                <a16:creationId xmlns:a16="http://schemas.microsoft.com/office/drawing/2014/main" id="{C43A9B7A-C28A-9595-EFCF-AC063C44D9F9}"/>
              </a:ext>
            </a:extLst>
          </p:cNvPr>
          <p:cNvSpPr txBox="1">
            <a:spLocks/>
          </p:cNvSpPr>
          <p:nvPr/>
        </p:nvSpPr>
        <p:spPr>
          <a:xfrm>
            <a:off x="8044245" y="36672"/>
            <a:ext cx="1066800" cy="328613"/>
          </a:xfrm>
          <a:prstGeom prst="rect">
            <a:avLst/>
          </a:prstGeom>
        </p:spPr>
        <p:txBody>
          <a:bodyPr vert="horz" lIns="91440" tIns="45720" rIns="91440" bIns="45720" rtlCol="0" anchor="ctr"/>
          <a:lstStyle>
            <a:defPPr>
              <a:defRPr lang="en-CA"/>
            </a:defPPr>
            <a:lvl1pPr algn="l" rtl="0" fontAlgn="base">
              <a:spcBef>
                <a:spcPct val="0"/>
              </a:spcBef>
              <a:spcAft>
                <a:spcPct val="0"/>
              </a:spcAft>
              <a:defRPr sz="1400" b="1" kern="1200">
                <a:solidFill>
                  <a:schemeClr val="bg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F8A43D9F-5E2F-4BA5-9137-389B11B340B8}" type="slidenum">
              <a:rPr lang="en-CA" sz="2000" smtClean="0">
                <a:latin typeface="Calibri" panose="020F0502020204030204" pitchFamily="34" charset="0"/>
                <a:ea typeface="Calibri" panose="020F0502020204030204" pitchFamily="34" charset="0"/>
                <a:cs typeface="Calibri" panose="020F0502020204030204" pitchFamily="34" charset="0"/>
              </a:rPr>
              <a:pPr>
                <a:defRPr/>
              </a:pPr>
              <a:t>4</a:t>
            </a:fld>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79B6-E983-C715-1C1B-E6B0D0445B6E}"/>
              </a:ext>
            </a:extLst>
          </p:cNvPr>
          <p:cNvSpPr>
            <a:spLocks noGrp="1"/>
          </p:cNvSpPr>
          <p:nvPr>
            <p:ph type="title"/>
          </p:nvPr>
        </p:nvSpPr>
        <p:spPr/>
        <p:txBody>
          <a:bodyPr>
            <a:normAutofit fontScale="90000"/>
          </a:bodyPr>
          <a:lstStyle/>
          <a:p>
            <a:r>
              <a:rPr lang="en-CA" dirty="0"/>
              <a:t>Teams – By </a:t>
            </a:r>
            <a:r>
              <a:rPr lang="en-CA"/>
              <a:t>age group</a:t>
            </a:r>
          </a:p>
        </p:txBody>
      </p:sp>
      <p:graphicFrame>
        <p:nvGraphicFramePr>
          <p:cNvPr id="5" name="Content Placeholder 4">
            <a:extLst>
              <a:ext uri="{FF2B5EF4-FFF2-40B4-BE49-F238E27FC236}">
                <a16:creationId xmlns:a16="http://schemas.microsoft.com/office/drawing/2014/main" id="{5AC9756F-0C76-BA15-3735-6173EA5D48EB}"/>
              </a:ext>
            </a:extLst>
          </p:cNvPr>
          <p:cNvGraphicFramePr>
            <a:graphicFrameLocks noGrp="1"/>
          </p:cNvGraphicFramePr>
          <p:nvPr>
            <p:ph idx="1"/>
            <p:extLst>
              <p:ext uri="{D42A27DB-BD31-4B8C-83A1-F6EECF244321}">
                <p14:modId xmlns:p14="http://schemas.microsoft.com/office/powerpoint/2010/main" val="1551556926"/>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734811541"/>
                    </a:ext>
                  </a:extLst>
                </a:gridCol>
                <a:gridCol w="2743200">
                  <a:extLst>
                    <a:ext uri="{9D8B030D-6E8A-4147-A177-3AD203B41FA5}">
                      <a16:colId xmlns:a16="http://schemas.microsoft.com/office/drawing/2014/main" val="813968691"/>
                    </a:ext>
                  </a:extLst>
                </a:gridCol>
                <a:gridCol w="2743200">
                  <a:extLst>
                    <a:ext uri="{9D8B030D-6E8A-4147-A177-3AD203B41FA5}">
                      <a16:colId xmlns:a16="http://schemas.microsoft.com/office/drawing/2014/main" val="367615073"/>
                    </a:ext>
                  </a:extLst>
                </a:gridCol>
              </a:tblGrid>
              <a:tr h="370840">
                <a:tc>
                  <a:txBody>
                    <a:bodyPr/>
                    <a:lstStyle/>
                    <a:p>
                      <a:r>
                        <a:rPr lang="en-CA" dirty="0"/>
                        <a:t>Tier</a:t>
                      </a:r>
                    </a:p>
                  </a:txBody>
                  <a:tcPr/>
                </a:tc>
                <a:tc>
                  <a:txBody>
                    <a:bodyPr/>
                    <a:lstStyle/>
                    <a:p>
                      <a:r>
                        <a:rPr lang="en-CA" dirty="0"/>
                        <a:t>2025-2026</a:t>
                      </a:r>
                    </a:p>
                  </a:txBody>
                  <a:tcPr/>
                </a:tc>
                <a:tc>
                  <a:txBody>
                    <a:bodyPr/>
                    <a:lstStyle/>
                    <a:p>
                      <a:r>
                        <a:rPr lang="en-CA" dirty="0"/>
                        <a:t>2024-2025</a:t>
                      </a:r>
                    </a:p>
                  </a:txBody>
                  <a:tcPr/>
                </a:tc>
                <a:extLst>
                  <a:ext uri="{0D108BD9-81ED-4DB2-BD59-A6C34878D82A}">
                    <a16:rowId xmlns:a16="http://schemas.microsoft.com/office/drawing/2014/main" val="872464250"/>
                  </a:ext>
                </a:extLst>
              </a:tr>
              <a:tr h="370840">
                <a:tc>
                  <a:txBody>
                    <a:bodyPr/>
                    <a:lstStyle/>
                    <a:p>
                      <a:r>
                        <a:rPr lang="en-CA" dirty="0"/>
                        <a:t>U9</a:t>
                      </a:r>
                    </a:p>
                  </a:txBody>
                  <a:tcPr/>
                </a:tc>
                <a:tc>
                  <a:txBody>
                    <a:bodyPr/>
                    <a:lstStyle/>
                    <a:p>
                      <a:r>
                        <a:rPr lang="en-CA" dirty="0"/>
                        <a:t>45</a:t>
                      </a:r>
                    </a:p>
                  </a:txBody>
                  <a:tcPr/>
                </a:tc>
                <a:tc>
                  <a:txBody>
                    <a:bodyPr/>
                    <a:lstStyle/>
                    <a:p>
                      <a:r>
                        <a:rPr lang="en-CA" dirty="0"/>
                        <a:t>39</a:t>
                      </a:r>
                    </a:p>
                  </a:txBody>
                  <a:tcPr/>
                </a:tc>
                <a:extLst>
                  <a:ext uri="{0D108BD9-81ED-4DB2-BD59-A6C34878D82A}">
                    <a16:rowId xmlns:a16="http://schemas.microsoft.com/office/drawing/2014/main" val="3139962183"/>
                  </a:ext>
                </a:extLst>
              </a:tr>
              <a:tr h="370840">
                <a:tc>
                  <a:txBody>
                    <a:bodyPr/>
                    <a:lstStyle/>
                    <a:p>
                      <a:r>
                        <a:rPr lang="en-CA" dirty="0"/>
                        <a:t>U11</a:t>
                      </a:r>
                    </a:p>
                  </a:txBody>
                  <a:tcPr/>
                </a:tc>
                <a:tc>
                  <a:txBody>
                    <a:bodyPr/>
                    <a:lstStyle/>
                    <a:p>
                      <a:r>
                        <a:rPr lang="en-CA" dirty="0"/>
                        <a:t>25</a:t>
                      </a:r>
                    </a:p>
                  </a:txBody>
                  <a:tcPr/>
                </a:tc>
                <a:tc>
                  <a:txBody>
                    <a:bodyPr/>
                    <a:lstStyle/>
                    <a:p>
                      <a:r>
                        <a:rPr lang="en-CA" dirty="0"/>
                        <a:t>25</a:t>
                      </a:r>
                    </a:p>
                  </a:txBody>
                  <a:tcPr/>
                </a:tc>
                <a:extLst>
                  <a:ext uri="{0D108BD9-81ED-4DB2-BD59-A6C34878D82A}">
                    <a16:rowId xmlns:a16="http://schemas.microsoft.com/office/drawing/2014/main" val="1562913770"/>
                  </a:ext>
                </a:extLst>
              </a:tr>
              <a:tr h="370840">
                <a:tc>
                  <a:txBody>
                    <a:bodyPr/>
                    <a:lstStyle/>
                    <a:p>
                      <a:r>
                        <a:rPr lang="en-CA" dirty="0"/>
                        <a:t>U13</a:t>
                      </a:r>
                    </a:p>
                  </a:txBody>
                  <a:tcPr/>
                </a:tc>
                <a:tc>
                  <a:txBody>
                    <a:bodyPr/>
                    <a:lstStyle/>
                    <a:p>
                      <a:r>
                        <a:rPr lang="en-CA" dirty="0"/>
                        <a:t>23</a:t>
                      </a:r>
                    </a:p>
                  </a:txBody>
                  <a:tcPr/>
                </a:tc>
                <a:tc>
                  <a:txBody>
                    <a:bodyPr/>
                    <a:lstStyle/>
                    <a:p>
                      <a:r>
                        <a:rPr lang="en-CA" dirty="0"/>
                        <a:t>25</a:t>
                      </a:r>
                    </a:p>
                  </a:txBody>
                  <a:tcPr/>
                </a:tc>
                <a:extLst>
                  <a:ext uri="{0D108BD9-81ED-4DB2-BD59-A6C34878D82A}">
                    <a16:rowId xmlns:a16="http://schemas.microsoft.com/office/drawing/2014/main" val="728302488"/>
                  </a:ext>
                </a:extLst>
              </a:tr>
              <a:tr h="370840">
                <a:tc>
                  <a:txBody>
                    <a:bodyPr/>
                    <a:lstStyle/>
                    <a:p>
                      <a:r>
                        <a:rPr lang="en-CA" dirty="0"/>
                        <a:t>U15</a:t>
                      </a:r>
                    </a:p>
                  </a:txBody>
                  <a:tcPr/>
                </a:tc>
                <a:tc>
                  <a:txBody>
                    <a:bodyPr/>
                    <a:lstStyle/>
                    <a:p>
                      <a:r>
                        <a:rPr lang="en-CA" dirty="0"/>
                        <a:t>23</a:t>
                      </a:r>
                    </a:p>
                  </a:txBody>
                  <a:tcPr/>
                </a:tc>
                <a:tc>
                  <a:txBody>
                    <a:bodyPr/>
                    <a:lstStyle/>
                    <a:p>
                      <a:r>
                        <a:rPr lang="en-CA" dirty="0"/>
                        <a:t>21</a:t>
                      </a:r>
                    </a:p>
                  </a:txBody>
                  <a:tcPr/>
                </a:tc>
                <a:extLst>
                  <a:ext uri="{0D108BD9-81ED-4DB2-BD59-A6C34878D82A}">
                    <a16:rowId xmlns:a16="http://schemas.microsoft.com/office/drawing/2014/main" val="3765960853"/>
                  </a:ext>
                </a:extLst>
              </a:tr>
              <a:tr h="370840">
                <a:tc>
                  <a:txBody>
                    <a:bodyPr/>
                    <a:lstStyle/>
                    <a:p>
                      <a:r>
                        <a:rPr lang="en-CA" dirty="0"/>
                        <a:t>U18</a:t>
                      </a:r>
                    </a:p>
                  </a:txBody>
                  <a:tcPr/>
                </a:tc>
                <a:tc>
                  <a:txBody>
                    <a:bodyPr/>
                    <a:lstStyle/>
                    <a:p>
                      <a:r>
                        <a:rPr lang="en-CA" dirty="0"/>
                        <a:t>28</a:t>
                      </a:r>
                    </a:p>
                  </a:txBody>
                  <a:tcPr/>
                </a:tc>
                <a:tc>
                  <a:txBody>
                    <a:bodyPr/>
                    <a:lstStyle/>
                    <a:p>
                      <a:r>
                        <a:rPr lang="en-CA" dirty="0"/>
                        <a:t>32</a:t>
                      </a:r>
                    </a:p>
                  </a:txBody>
                  <a:tcPr/>
                </a:tc>
                <a:extLst>
                  <a:ext uri="{0D108BD9-81ED-4DB2-BD59-A6C34878D82A}">
                    <a16:rowId xmlns:a16="http://schemas.microsoft.com/office/drawing/2014/main" val="223778737"/>
                  </a:ext>
                </a:extLst>
              </a:tr>
              <a:tr h="370840">
                <a:tc>
                  <a:txBody>
                    <a:bodyPr/>
                    <a:lstStyle/>
                    <a:p>
                      <a:r>
                        <a:rPr lang="en-CA" dirty="0"/>
                        <a:t>U21</a:t>
                      </a:r>
                    </a:p>
                  </a:txBody>
                  <a:tcPr/>
                </a:tc>
                <a:tc>
                  <a:txBody>
                    <a:bodyPr/>
                    <a:lstStyle/>
                    <a:p>
                      <a:r>
                        <a:rPr lang="en-CA" dirty="0"/>
                        <a:t>8</a:t>
                      </a:r>
                    </a:p>
                  </a:txBody>
                  <a:tcPr/>
                </a:tc>
                <a:tc>
                  <a:txBody>
                    <a:bodyPr/>
                    <a:lstStyle/>
                    <a:p>
                      <a:r>
                        <a:rPr lang="en-CA" dirty="0"/>
                        <a:t>7</a:t>
                      </a:r>
                    </a:p>
                  </a:txBody>
                  <a:tcPr/>
                </a:tc>
                <a:extLst>
                  <a:ext uri="{0D108BD9-81ED-4DB2-BD59-A6C34878D82A}">
                    <a16:rowId xmlns:a16="http://schemas.microsoft.com/office/drawing/2014/main" val="2762531491"/>
                  </a:ext>
                </a:extLst>
              </a:tr>
            </a:tbl>
          </a:graphicData>
        </a:graphic>
      </p:graphicFrame>
      <p:sp>
        <p:nvSpPr>
          <p:cNvPr id="4" name="Slide Number Placeholder 3">
            <a:extLst>
              <a:ext uri="{FF2B5EF4-FFF2-40B4-BE49-F238E27FC236}">
                <a16:creationId xmlns:a16="http://schemas.microsoft.com/office/drawing/2014/main" id="{18AC57CB-39D2-6622-2679-EEFF46DE7A1B}"/>
              </a:ext>
            </a:extLst>
          </p:cNvPr>
          <p:cNvSpPr>
            <a:spLocks noGrp="1"/>
          </p:cNvSpPr>
          <p:nvPr>
            <p:ph type="sldNum" sz="quarter" idx="12"/>
          </p:nvPr>
        </p:nvSpPr>
        <p:spPr/>
        <p:txBody>
          <a:bodyPr/>
          <a:lstStyle/>
          <a:p>
            <a:pPr>
              <a:defRPr/>
            </a:pPr>
            <a:fld id="{F8A43D9F-5E2F-4BA5-9137-389B11B340B8}" type="slidenum">
              <a:rPr lang="en-CA" smtClean="0"/>
              <a:pPr>
                <a:defRPr/>
              </a:pPr>
              <a:t>5</a:t>
            </a:fld>
            <a:endParaRPr lang="en-CA" dirty="0"/>
          </a:p>
        </p:txBody>
      </p:sp>
    </p:spTree>
    <p:extLst>
      <p:ext uri="{BB962C8B-B14F-4D97-AF65-F5344CB8AC3E}">
        <p14:creationId xmlns:p14="http://schemas.microsoft.com/office/powerpoint/2010/main" val="228640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l" eaLnBrk="1" hangingPunct="1"/>
            <a:fld id="{99266EE1-B9E2-4CB4-86C2-12ECAA45D8A0}" type="slidenum">
              <a:rPr lang="en-CA"/>
              <a:pPr algn="l" eaLnBrk="1" hangingPunct="1"/>
              <a:t>6</a:t>
            </a:fld>
            <a:endParaRPr lang="en-CA"/>
          </a:p>
        </p:txBody>
      </p:sp>
      <p:graphicFrame>
        <p:nvGraphicFramePr>
          <p:cNvPr id="10" name="Table 9">
            <a:extLst>
              <a:ext uri="{FF2B5EF4-FFF2-40B4-BE49-F238E27FC236}">
                <a16:creationId xmlns:a16="http://schemas.microsoft.com/office/drawing/2014/main" id="{AFC08BF8-83F7-423F-9650-EF961B49BC5E}"/>
              </a:ext>
            </a:extLst>
          </p:cNvPr>
          <p:cNvGraphicFramePr>
            <a:graphicFrameLocks noGrp="1"/>
          </p:cNvGraphicFramePr>
          <p:nvPr>
            <p:extLst>
              <p:ext uri="{D42A27DB-BD31-4B8C-83A1-F6EECF244321}">
                <p14:modId xmlns:p14="http://schemas.microsoft.com/office/powerpoint/2010/main" val="3180445548"/>
              </p:ext>
            </p:extLst>
          </p:nvPr>
        </p:nvGraphicFramePr>
        <p:xfrm>
          <a:off x="827584" y="1556792"/>
          <a:ext cx="7488832" cy="4820920"/>
        </p:xfrm>
        <a:graphic>
          <a:graphicData uri="http://schemas.openxmlformats.org/drawingml/2006/table">
            <a:tbl>
              <a:tblPr firstRow="1" bandRow="1">
                <a:tableStyleId>{1E171933-4619-4E11-9A3F-F7608DF75F80}</a:tableStyleId>
              </a:tblPr>
              <a:tblGrid>
                <a:gridCol w="3226807">
                  <a:extLst>
                    <a:ext uri="{9D8B030D-6E8A-4147-A177-3AD203B41FA5}">
                      <a16:colId xmlns:a16="http://schemas.microsoft.com/office/drawing/2014/main" val="90884459"/>
                    </a:ext>
                  </a:extLst>
                </a:gridCol>
                <a:gridCol w="4262025">
                  <a:extLst>
                    <a:ext uri="{9D8B030D-6E8A-4147-A177-3AD203B41FA5}">
                      <a16:colId xmlns:a16="http://schemas.microsoft.com/office/drawing/2014/main" val="769361074"/>
                    </a:ext>
                  </a:extLst>
                </a:gridCol>
              </a:tblGrid>
              <a:tr h="370840">
                <a:tc>
                  <a:txBody>
                    <a:bodyPr/>
                    <a:lstStyle/>
                    <a:p>
                      <a:endParaRPr lang="en-CA" sz="1600" dirty="0"/>
                    </a:p>
                  </a:txBody>
                  <a:tcPr>
                    <a:solidFill>
                      <a:schemeClr val="tx2">
                        <a:lumMod val="75000"/>
                      </a:schemeClr>
                    </a:solidFill>
                  </a:tcPr>
                </a:tc>
                <a:tc>
                  <a:txBody>
                    <a:bodyPr/>
                    <a:lstStyle/>
                    <a:p>
                      <a:endParaRPr lang="en-CA" sz="1600" dirty="0"/>
                    </a:p>
                  </a:txBody>
                  <a:tcPr>
                    <a:solidFill>
                      <a:schemeClr val="tx2">
                        <a:lumMod val="75000"/>
                      </a:schemeClr>
                    </a:solidFill>
                  </a:tcPr>
                </a:tc>
                <a:extLst>
                  <a:ext uri="{0D108BD9-81ED-4DB2-BD59-A6C34878D82A}">
                    <a16:rowId xmlns:a16="http://schemas.microsoft.com/office/drawing/2014/main" val="3211639615"/>
                  </a:ext>
                </a:extLst>
              </a:tr>
              <a:tr h="370840">
                <a:tc>
                  <a:txBody>
                    <a:bodyPr/>
                    <a:lstStyle/>
                    <a:p>
                      <a:r>
                        <a:rPr lang="en-US" sz="1600" dirty="0"/>
                        <a:t>President</a:t>
                      </a:r>
                      <a:endParaRPr lang="en-CA" sz="1600" dirty="0"/>
                    </a:p>
                  </a:txBody>
                  <a:tcPr/>
                </a:tc>
                <a:tc>
                  <a:txBody>
                    <a:bodyPr/>
                    <a:lstStyle/>
                    <a:p>
                      <a:r>
                        <a:rPr lang="en-US" sz="1600" dirty="0"/>
                        <a:t>Mike Taylor</a:t>
                      </a:r>
                      <a:endParaRPr lang="en-CA" sz="1600" dirty="0"/>
                    </a:p>
                  </a:txBody>
                  <a:tcPr/>
                </a:tc>
                <a:extLst>
                  <a:ext uri="{0D108BD9-81ED-4DB2-BD59-A6C34878D82A}">
                    <a16:rowId xmlns:a16="http://schemas.microsoft.com/office/drawing/2014/main" val="3181989451"/>
                  </a:ext>
                </a:extLst>
              </a:tr>
              <a:tr h="370840">
                <a:tc>
                  <a:txBody>
                    <a:bodyPr/>
                    <a:lstStyle/>
                    <a:p>
                      <a:r>
                        <a:rPr lang="en-CA" sz="1600" dirty="0"/>
                        <a:t>Past President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Tom Stephens</a:t>
                      </a:r>
                      <a:endParaRPr lang="en-CA" sz="1600" dirty="0"/>
                    </a:p>
                  </a:txBody>
                  <a:tcPr/>
                </a:tc>
                <a:extLst>
                  <a:ext uri="{0D108BD9-81ED-4DB2-BD59-A6C34878D82A}">
                    <a16:rowId xmlns:a16="http://schemas.microsoft.com/office/drawing/2014/main" val="2949805903"/>
                  </a:ext>
                </a:extLst>
              </a:tr>
              <a:tr h="370840">
                <a:tc>
                  <a:txBody>
                    <a:bodyPr/>
                    <a:lstStyle/>
                    <a:p>
                      <a:r>
                        <a:rPr lang="en-US" sz="1600" dirty="0"/>
                        <a:t>Secretary</a:t>
                      </a:r>
                      <a:endParaRPr lang="en-CA" sz="1600" dirty="0"/>
                    </a:p>
                  </a:txBody>
                  <a:tcPr/>
                </a:tc>
                <a:tc>
                  <a:txBody>
                    <a:bodyPr/>
                    <a:lstStyle/>
                    <a:p>
                      <a:r>
                        <a:rPr lang="en-US" sz="1600" dirty="0"/>
                        <a:t>Jennifer Garner</a:t>
                      </a:r>
                      <a:endParaRPr lang="en-CA" sz="1600" dirty="0"/>
                    </a:p>
                  </a:txBody>
                  <a:tcPr/>
                </a:tc>
                <a:extLst>
                  <a:ext uri="{0D108BD9-81ED-4DB2-BD59-A6C34878D82A}">
                    <a16:rowId xmlns:a16="http://schemas.microsoft.com/office/drawing/2014/main" val="4194670903"/>
                  </a:ext>
                </a:extLst>
              </a:tr>
              <a:tr h="370840">
                <a:tc>
                  <a:txBody>
                    <a:bodyPr/>
                    <a:lstStyle/>
                    <a:p>
                      <a:r>
                        <a:rPr lang="en-US" sz="1600" dirty="0"/>
                        <a:t>Treasurer</a:t>
                      </a:r>
                      <a:endParaRPr lang="en-CA" sz="1600" dirty="0"/>
                    </a:p>
                  </a:txBody>
                  <a:tcPr/>
                </a:tc>
                <a:tc>
                  <a:txBody>
                    <a:bodyPr/>
                    <a:lstStyle/>
                    <a:p>
                      <a:r>
                        <a:rPr lang="en-US" sz="1600" dirty="0"/>
                        <a:t>Fiona Livingston</a:t>
                      </a:r>
                      <a:endParaRPr lang="en-CA" sz="1600" dirty="0"/>
                    </a:p>
                  </a:txBody>
                  <a:tcPr/>
                </a:tc>
                <a:extLst>
                  <a:ext uri="{0D108BD9-81ED-4DB2-BD59-A6C34878D82A}">
                    <a16:rowId xmlns:a16="http://schemas.microsoft.com/office/drawing/2014/main" val="3421151110"/>
                  </a:ext>
                </a:extLst>
              </a:tr>
              <a:tr h="370840">
                <a:tc>
                  <a:txBody>
                    <a:bodyPr/>
                    <a:lstStyle/>
                    <a:p>
                      <a:r>
                        <a:rPr lang="en-US" sz="1600" dirty="0"/>
                        <a:t>Webmaster</a:t>
                      </a:r>
                      <a:endParaRPr lang="en-CA" sz="1600" dirty="0"/>
                    </a:p>
                  </a:txBody>
                  <a:tcPr/>
                </a:tc>
                <a:tc>
                  <a:txBody>
                    <a:bodyPr/>
                    <a:lstStyle/>
                    <a:p>
                      <a:r>
                        <a:rPr lang="en-US" sz="1600" dirty="0"/>
                        <a:t>Brad MacDonald</a:t>
                      </a:r>
                      <a:endParaRPr lang="en-CA" sz="1600" dirty="0"/>
                    </a:p>
                  </a:txBody>
                  <a:tcPr/>
                </a:tc>
                <a:extLst>
                  <a:ext uri="{0D108BD9-81ED-4DB2-BD59-A6C34878D82A}">
                    <a16:rowId xmlns:a16="http://schemas.microsoft.com/office/drawing/2014/main" val="2381334433"/>
                  </a:ext>
                </a:extLst>
              </a:tr>
              <a:tr h="370840">
                <a:tc gridSpan="2">
                  <a:txBody>
                    <a:bodyPr/>
                    <a:lstStyle/>
                    <a:p>
                      <a:pPr algn="l"/>
                      <a:r>
                        <a:rPr lang="en-US" sz="1600" dirty="0"/>
                        <a:t>Statisticians</a:t>
                      </a:r>
                      <a:endParaRPr lang="en-CA" sz="1600" dirty="0"/>
                    </a:p>
                  </a:txBody>
                  <a:tcPr>
                    <a:solidFill>
                      <a:schemeClr val="accent6">
                        <a:lumMod val="20000"/>
                        <a:lumOff val="80000"/>
                      </a:schemeClr>
                    </a:solidFill>
                  </a:tcPr>
                </a:tc>
                <a:tc hMerge="1">
                  <a:txBody>
                    <a:bodyPr/>
                    <a:lstStyle/>
                    <a:p>
                      <a:endParaRPr lang="en-CA" dirty="0"/>
                    </a:p>
                  </a:txBody>
                  <a:tcPr/>
                </a:tc>
                <a:extLst>
                  <a:ext uri="{0D108BD9-81ED-4DB2-BD59-A6C34878D82A}">
                    <a16:rowId xmlns:a16="http://schemas.microsoft.com/office/drawing/2014/main" val="2180285488"/>
                  </a:ext>
                </a:extLst>
              </a:tr>
              <a:tr h="370840">
                <a:tc>
                  <a:txBody>
                    <a:bodyPr/>
                    <a:lstStyle/>
                    <a:p>
                      <a:r>
                        <a:rPr lang="en-US" sz="1600" dirty="0"/>
                        <a:t>U09</a:t>
                      </a:r>
                      <a:endParaRPr lang="en-CA" sz="1600" dirty="0"/>
                    </a:p>
                  </a:txBody>
                  <a:tcPr/>
                </a:tc>
                <a:tc>
                  <a:txBody>
                    <a:bodyPr/>
                    <a:lstStyle/>
                    <a:p>
                      <a:r>
                        <a:rPr lang="en-CA" sz="1600" dirty="0"/>
                        <a:t>Shawna Kealey</a:t>
                      </a:r>
                    </a:p>
                  </a:txBody>
                  <a:tcPr/>
                </a:tc>
                <a:extLst>
                  <a:ext uri="{0D108BD9-81ED-4DB2-BD59-A6C34878D82A}">
                    <a16:rowId xmlns:a16="http://schemas.microsoft.com/office/drawing/2014/main" val="1666812548"/>
                  </a:ext>
                </a:extLst>
              </a:tr>
              <a:tr h="370840">
                <a:tc>
                  <a:txBody>
                    <a:bodyPr/>
                    <a:lstStyle/>
                    <a:p>
                      <a:r>
                        <a:rPr lang="en-US" sz="1600" dirty="0"/>
                        <a:t>U11</a:t>
                      </a:r>
                      <a:endParaRPr lang="en-CA" sz="1600" dirty="0"/>
                    </a:p>
                  </a:txBody>
                  <a:tcPr/>
                </a:tc>
                <a:tc>
                  <a:txBody>
                    <a:bodyPr/>
                    <a:lstStyle/>
                    <a:p>
                      <a:r>
                        <a:rPr lang="en-US" sz="1600" dirty="0"/>
                        <a:t>Jordan Heavens</a:t>
                      </a:r>
                      <a:endParaRPr lang="en-CA" sz="1600" dirty="0"/>
                    </a:p>
                  </a:txBody>
                  <a:tcPr/>
                </a:tc>
                <a:extLst>
                  <a:ext uri="{0D108BD9-81ED-4DB2-BD59-A6C34878D82A}">
                    <a16:rowId xmlns:a16="http://schemas.microsoft.com/office/drawing/2014/main" val="680305491"/>
                  </a:ext>
                </a:extLst>
              </a:tr>
              <a:tr h="370840">
                <a:tc>
                  <a:txBody>
                    <a:bodyPr/>
                    <a:lstStyle/>
                    <a:p>
                      <a:r>
                        <a:rPr lang="en-US" sz="1600" dirty="0"/>
                        <a:t>U13</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Jane Cameron</a:t>
                      </a:r>
                      <a:endParaRPr lang="en-CA" sz="1600" dirty="0"/>
                    </a:p>
                  </a:txBody>
                  <a:tcPr/>
                </a:tc>
                <a:extLst>
                  <a:ext uri="{0D108BD9-81ED-4DB2-BD59-A6C34878D82A}">
                    <a16:rowId xmlns:a16="http://schemas.microsoft.com/office/drawing/2014/main" val="3657126677"/>
                  </a:ext>
                </a:extLst>
              </a:tr>
              <a:tr h="370840">
                <a:tc>
                  <a:txBody>
                    <a:bodyPr/>
                    <a:lstStyle/>
                    <a:p>
                      <a:r>
                        <a:rPr lang="en-US" sz="1600" dirty="0"/>
                        <a:t>U15</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Marie Côté</a:t>
                      </a:r>
                    </a:p>
                  </a:txBody>
                  <a:tcPr/>
                </a:tc>
                <a:extLst>
                  <a:ext uri="{0D108BD9-81ED-4DB2-BD59-A6C34878D82A}">
                    <a16:rowId xmlns:a16="http://schemas.microsoft.com/office/drawing/2014/main" val="2991879013"/>
                  </a:ext>
                </a:extLst>
              </a:tr>
              <a:tr h="370840">
                <a:tc>
                  <a:txBody>
                    <a:bodyPr/>
                    <a:lstStyle/>
                    <a:p>
                      <a:r>
                        <a:rPr lang="en-US" sz="1600" dirty="0"/>
                        <a:t>U18</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Debbie </a:t>
                      </a:r>
                      <a:r>
                        <a:rPr lang="en-US" sz="1600" dirty="0" err="1"/>
                        <a:t>Heuchert</a:t>
                      </a:r>
                      <a:r>
                        <a:rPr lang="fr-FR" sz="1600" dirty="0"/>
                        <a:t> </a:t>
                      </a:r>
                      <a:endParaRPr lang="en-CA" sz="1600" dirty="0"/>
                    </a:p>
                  </a:txBody>
                  <a:tcPr/>
                </a:tc>
                <a:extLst>
                  <a:ext uri="{0D108BD9-81ED-4DB2-BD59-A6C34878D82A}">
                    <a16:rowId xmlns:a16="http://schemas.microsoft.com/office/drawing/2014/main" val="1374259863"/>
                  </a:ext>
                </a:extLst>
              </a:tr>
              <a:tr h="370840">
                <a:tc>
                  <a:txBody>
                    <a:bodyPr/>
                    <a:lstStyle/>
                    <a:p>
                      <a:r>
                        <a:rPr lang="en-US" sz="1600" dirty="0"/>
                        <a:t>U21</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Debbie Heuchert</a:t>
                      </a:r>
                      <a:r>
                        <a:rPr lang="fr-FR" sz="1600" dirty="0"/>
                        <a:t> </a:t>
                      </a:r>
                      <a:endParaRPr lang="en-CA" sz="1600" dirty="0"/>
                    </a:p>
                  </a:txBody>
                  <a:tcPr/>
                </a:tc>
                <a:extLst>
                  <a:ext uri="{0D108BD9-81ED-4DB2-BD59-A6C34878D82A}">
                    <a16:rowId xmlns:a16="http://schemas.microsoft.com/office/drawing/2014/main" val="2362829695"/>
                  </a:ext>
                </a:extLst>
              </a:tr>
            </a:tbl>
          </a:graphicData>
        </a:graphic>
      </p:graphicFrame>
      <p:sp>
        <p:nvSpPr>
          <p:cNvPr id="2" name="Title 3">
            <a:extLst>
              <a:ext uri="{FF2B5EF4-FFF2-40B4-BE49-F238E27FC236}">
                <a16:creationId xmlns:a16="http://schemas.microsoft.com/office/drawing/2014/main" id="{8D32EC6D-D0E5-C076-EBF3-F506D865E584}"/>
              </a:ext>
            </a:extLst>
          </p:cNvPr>
          <p:cNvSpPr>
            <a:spLocks noGrp="1"/>
          </p:cNvSpPr>
          <p:nvPr>
            <p:ph type="title"/>
          </p:nvPr>
        </p:nvSpPr>
        <p:spPr>
          <a:xfrm>
            <a:off x="457200" y="677416"/>
            <a:ext cx="8229600" cy="663352"/>
          </a:xfrm>
        </p:spPr>
        <p:txBody>
          <a:bodyPr>
            <a:normAutofit fontScale="90000"/>
          </a:bodyPr>
          <a:lstStyle/>
          <a:p>
            <a:pPr algn="ctr"/>
            <a:r>
              <a:rPr lang="en-CA" dirty="0"/>
              <a:t>🏒 2025-2026 League Executive</a:t>
            </a:r>
          </a:p>
        </p:txBody>
      </p:sp>
      <p:sp>
        <p:nvSpPr>
          <p:cNvPr id="3" name="Slide Number Placeholder 3">
            <a:extLst>
              <a:ext uri="{FF2B5EF4-FFF2-40B4-BE49-F238E27FC236}">
                <a16:creationId xmlns:a16="http://schemas.microsoft.com/office/drawing/2014/main" id="{E8F9CFE0-204C-BD72-960C-8A1CCACAD09D}"/>
              </a:ext>
            </a:extLst>
          </p:cNvPr>
          <p:cNvSpPr txBox="1">
            <a:spLocks/>
          </p:cNvSpPr>
          <p:nvPr/>
        </p:nvSpPr>
        <p:spPr>
          <a:xfrm>
            <a:off x="7783016" y="19049"/>
            <a:ext cx="1066800" cy="328613"/>
          </a:xfrm>
          <a:prstGeom prst="rect">
            <a:avLst/>
          </a:prstGeom>
        </p:spPr>
        <p:txBody>
          <a:bodyPr vert="horz" lIns="91440" tIns="45720" rIns="91440" bIns="45720" rtlCol="0" anchor="ctr"/>
          <a:lstStyle>
            <a:defPPr>
              <a:defRPr lang="en-CA"/>
            </a:defPPr>
            <a:lvl1pPr algn="l" rtl="0" fontAlgn="base">
              <a:spcBef>
                <a:spcPct val="0"/>
              </a:spcBef>
              <a:spcAft>
                <a:spcPct val="0"/>
              </a:spcAft>
              <a:defRPr sz="1400" b="1" kern="1200">
                <a:solidFill>
                  <a:srgbClr val="FFFFFF"/>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F8A43D9F-5E2F-4BA5-9137-389B11B340B8}" type="slidenum">
              <a:rPr lang="en-CA" sz="2000" smtClean="0">
                <a:latin typeface="Calibri" panose="020F0502020204030204" pitchFamily="34" charset="0"/>
                <a:ea typeface="Calibri" panose="020F0502020204030204" pitchFamily="34" charset="0"/>
                <a:cs typeface="Calibri" panose="020F0502020204030204" pitchFamily="34" charset="0"/>
              </a:rPr>
              <a:pPr>
                <a:defRPr/>
              </a:pPr>
              <a:t>6</a:t>
            </a:fld>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97D7-FC86-DE3A-A0E8-D96C722A3973}"/>
            </a:ext>
          </a:extLst>
        </p:cNvPr>
        <p:cNvGrpSpPr/>
        <p:nvPr/>
      </p:nvGrpSpPr>
      <p:grpSpPr>
        <a:xfrm>
          <a:off x="0" y="0"/>
          <a:ext cx="0" cy="0"/>
          <a:chOff x="0" y="0"/>
          <a:chExt cx="0" cy="0"/>
        </a:xfrm>
      </p:grpSpPr>
      <p:sp>
        <p:nvSpPr>
          <p:cNvPr id="8197" name="Slide Number Placeholder 6">
            <a:extLst>
              <a:ext uri="{FF2B5EF4-FFF2-40B4-BE49-F238E27FC236}">
                <a16:creationId xmlns:a16="http://schemas.microsoft.com/office/drawing/2014/main" id="{9F99CF74-8DF1-8993-CC32-54C698CA40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l" eaLnBrk="1" hangingPunct="1"/>
            <a:fld id="{99266EE1-B9E2-4CB4-86C2-12ECAA45D8A0}" type="slidenum">
              <a:rPr lang="en-CA"/>
              <a:pPr algn="l" eaLnBrk="1" hangingPunct="1"/>
              <a:t>7</a:t>
            </a:fld>
            <a:endParaRPr lang="en-CA"/>
          </a:p>
        </p:txBody>
      </p:sp>
      <p:graphicFrame>
        <p:nvGraphicFramePr>
          <p:cNvPr id="10" name="Table 9">
            <a:extLst>
              <a:ext uri="{FF2B5EF4-FFF2-40B4-BE49-F238E27FC236}">
                <a16:creationId xmlns:a16="http://schemas.microsoft.com/office/drawing/2014/main" id="{84DCAE84-603C-97F0-B5BD-9DFD65D07F8C}"/>
              </a:ext>
            </a:extLst>
          </p:cNvPr>
          <p:cNvGraphicFramePr>
            <a:graphicFrameLocks noGrp="1"/>
          </p:cNvGraphicFramePr>
          <p:nvPr>
            <p:extLst>
              <p:ext uri="{D42A27DB-BD31-4B8C-83A1-F6EECF244321}">
                <p14:modId xmlns:p14="http://schemas.microsoft.com/office/powerpoint/2010/main" val="1655272390"/>
              </p:ext>
            </p:extLst>
          </p:nvPr>
        </p:nvGraphicFramePr>
        <p:xfrm>
          <a:off x="827584" y="2852936"/>
          <a:ext cx="7488832" cy="2966720"/>
        </p:xfrm>
        <a:graphic>
          <a:graphicData uri="http://schemas.openxmlformats.org/drawingml/2006/table">
            <a:tbl>
              <a:tblPr firstRow="1" bandRow="1">
                <a:tableStyleId>{1E171933-4619-4E11-9A3F-F7608DF75F80}</a:tableStyleId>
              </a:tblPr>
              <a:tblGrid>
                <a:gridCol w="3226807">
                  <a:extLst>
                    <a:ext uri="{9D8B030D-6E8A-4147-A177-3AD203B41FA5}">
                      <a16:colId xmlns:a16="http://schemas.microsoft.com/office/drawing/2014/main" val="90884459"/>
                    </a:ext>
                  </a:extLst>
                </a:gridCol>
                <a:gridCol w="4262025">
                  <a:extLst>
                    <a:ext uri="{9D8B030D-6E8A-4147-A177-3AD203B41FA5}">
                      <a16:colId xmlns:a16="http://schemas.microsoft.com/office/drawing/2014/main" val="769361074"/>
                    </a:ext>
                  </a:extLst>
                </a:gridCol>
              </a:tblGrid>
              <a:tr h="370840">
                <a:tc>
                  <a:txBody>
                    <a:bodyPr/>
                    <a:lstStyle/>
                    <a:p>
                      <a:endParaRPr lang="en-CA" sz="1600" dirty="0"/>
                    </a:p>
                  </a:txBody>
                  <a:tcPr>
                    <a:solidFill>
                      <a:schemeClr val="tx2">
                        <a:lumMod val="75000"/>
                      </a:schemeClr>
                    </a:solidFill>
                  </a:tcPr>
                </a:tc>
                <a:tc>
                  <a:txBody>
                    <a:bodyPr/>
                    <a:lstStyle/>
                    <a:p>
                      <a:endParaRPr lang="en-CA" sz="1600" dirty="0"/>
                    </a:p>
                  </a:txBody>
                  <a:tcPr>
                    <a:solidFill>
                      <a:schemeClr val="tx2">
                        <a:lumMod val="75000"/>
                      </a:schemeClr>
                    </a:solidFill>
                  </a:tcPr>
                </a:tc>
                <a:extLst>
                  <a:ext uri="{0D108BD9-81ED-4DB2-BD59-A6C34878D82A}">
                    <a16:rowId xmlns:a16="http://schemas.microsoft.com/office/drawing/2014/main" val="3211639615"/>
                  </a:ext>
                </a:extLst>
              </a:tr>
              <a:tr h="370840">
                <a:tc>
                  <a:txBody>
                    <a:bodyPr/>
                    <a:lstStyle/>
                    <a:p>
                      <a:r>
                        <a:rPr lang="en-CA" sz="1600" dirty="0"/>
                        <a:t>Almonte Pakenham</a:t>
                      </a:r>
                    </a:p>
                  </a:txBody>
                  <a:tcPr/>
                </a:tc>
                <a:tc>
                  <a:txBody>
                    <a:bodyPr/>
                    <a:lstStyle/>
                    <a:p>
                      <a:r>
                        <a:rPr lang="en-US" sz="1600" dirty="0"/>
                        <a:t>Scott Robillard</a:t>
                      </a:r>
                      <a:endParaRPr lang="en-CA" sz="1600" dirty="0"/>
                    </a:p>
                  </a:txBody>
                  <a:tcPr/>
                </a:tc>
                <a:extLst>
                  <a:ext uri="{0D108BD9-81ED-4DB2-BD59-A6C34878D82A}">
                    <a16:rowId xmlns:a16="http://schemas.microsoft.com/office/drawing/2014/main" val="3181989451"/>
                  </a:ext>
                </a:extLst>
              </a:tr>
              <a:tr h="370840">
                <a:tc>
                  <a:txBody>
                    <a:bodyPr/>
                    <a:lstStyle/>
                    <a:p>
                      <a:r>
                        <a:rPr lang="en-CA" sz="1600" dirty="0"/>
                        <a:t>Carleton Place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Stuart Robinson</a:t>
                      </a:r>
                      <a:endParaRPr lang="en-CA" sz="1600" dirty="0"/>
                    </a:p>
                  </a:txBody>
                  <a:tcPr/>
                </a:tc>
                <a:extLst>
                  <a:ext uri="{0D108BD9-81ED-4DB2-BD59-A6C34878D82A}">
                    <a16:rowId xmlns:a16="http://schemas.microsoft.com/office/drawing/2014/main" val="2949805903"/>
                  </a:ext>
                </a:extLst>
              </a:tr>
              <a:tr h="370840">
                <a:tc>
                  <a:txBody>
                    <a:bodyPr/>
                    <a:lstStyle/>
                    <a:p>
                      <a:r>
                        <a:rPr lang="en-US" sz="1600" dirty="0" err="1"/>
                        <a:t>Osgoode</a:t>
                      </a:r>
                      <a:r>
                        <a:rPr lang="en-US" sz="1600" dirty="0"/>
                        <a:t> Rideau</a:t>
                      </a:r>
                      <a:endParaRPr lang="en-CA" sz="1600" dirty="0"/>
                    </a:p>
                  </a:txBody>
                  <a:tcPr/>
                </a:tc>
                <a:tc>
                  <a:txBody>
                    <a:bodyPr/>
                    <a:lstStyle/>
                    <a:p>
                      <a:r>
                        <a:rPr lang="en-US" sz="1600" dirty="0"/>
                        <a:t>Cameron Legault</a:t>
                      </a:r>
                      <a:endParaRPr lang="en-CA" sz="1600" dirty="0"/>
                    </a:p>
                  </a:txBody>
                  <a:tcPr/>
                </a:tc>
                <a:extLst>
                  <a:ext uri="{0D108BD9-81ED-4DB2-BD59-A6C34878D82A}">
                    <a16:rowId xmlns:a16="http://schemas.microsoft.com/office/drawing/2014/main" val="4194670903"/>
                  </a:ext>
                </a:extLst>
              </a:tr>
              <a:tr h="370840">
                <a:tc>
                  <a:txBody>
                    <a:bodyPr/>
                    <a:lstStyle/>
                    <a:p>
                      <a:r>
                        <a:rPr lang="en-US" sz="1600" dirty="0"/>
                        <a:t>Perth Lanark</a:t>
                      </a:r>
                      <a:endParaRPr lang="en-CA" sz="1600" dirty="0"/>
                    </a:p>
                  </a:txBody>
                  <a:tcPr/>
                </a:tc>
                <a:tc>
                  <a:txBody>
                    <a:bodyPr/>
                    <a:lstStyle/>
                    <a:p>
                      <a:r>
                        <a:rPr lang="en-US" sz="1600" dirty="0"/>
                        <a:t>Morgan McNevin</a:t>
                      </a:r>
                      <a:endParaRPr lang="en-CA" sz="1600" dirty="0"/>
                    </a:p>
                  </a:txBody>
                  <a:tcPr/>
                </a:tc>
                <a:extLst>
                  <a:ext uri="{0D108BD9-81ED-4DB2-BD59-A6C34878D82A}">
                    <a16:rowId xmlns:a16="http://schemas.microsoft.com/office/drawing/2014/main" val="3421151110"/>
                  </a:ext>
                </a:extLst>
              </a:tr>
              <a:tr h="370840">
                <a:tc>
                  <a:txBody>
                    <a:bodyPr/>
                    <a:lstStyle/>
                    <a:p>
                      <a:r>
                        <a:rPr lang="en-US" sz="1600" dirty="0"/>
                        <a:t>Richmond Munster</a:t>
                      </a:r>
                      <a:endParaRPr lang="en-CA" sz="1600" dirty="0"/>
                    </a:p>
                  </a:txBody>
                  <a:tcPr/>
                </a:tc>
                <a:tc>
                  <a:txBody>
                    <a:bodyPr/>
                    <a:lstStyle/>
                    <a:p>
                      <a:r>
                        <a:rPr lang="en-US" sz="1600" dirty="0"/>
                        <a:t>Jim Wallace</a:t>
                      </a:r>
                      <a:endParaRPr lang="en-CA" sz="1600" dirty="0"/>
                    </a:p>
                  </a:txBody>
                  <a:tcPr/>
                </a:tc>
                <a:extLst>
                  <a:ext uri="{0D108BD9-81ED-4DB2-BD59-A6C34878D82A}">
                    <a16:rowId xmlns:a16="http://schemas.microsoft.com/office/drawing/2014/main" val="2381334433"/>
                  </a:ext>
                </a:extLst>
              </a:tr>
              <a:tr h="370840">
                <a:tc>
                  <a:txBody>
                    <a:bodyPr/>
                    <a:lstStyle/>
                    <a:p>
                      <a:r>
                        <a:rPr lang="en-US" sz="1600" dirty="0"/>
                        <a:t>Stittsville</a:t>
                      </a:r>
                      <a:endParaRPr lang="en-CA" sz="1600" dirty="0"/>
                    </a:p>
                  </a:txBody>
                  <a:tcPr/>
                </a:tc>
                <a:tc>
                  <a:txBody>
                    <a:bodyPr/>
                    <a:lstStyle/>
                    <a:p>
                      <a:r>
                        <a:rPr lang="en-CA" sz="1600" dirty="0"/>
                        <a:t>Terry Foley</a:t>
                      </a:r>
                    </a:p>
                  </a:txBody>
                  <a:tcPr/>
                </a:tc>
                <a:extLst>
                  <a:ext uri="{0D108BD9-81ED-4DB2-BD59-A6C34878D82A}">
                    <a16:rowId xmlns:a16="http://schemas.microsoft.com/office/drawing/2014/main" val="1666812548"/>
                  </a:ext>
                </a:extLst>
              </a:tr>
              <a:tr h="370840">
                <a:tc>
                  <a:txBody>
                    <a:bodyPr/>
                    <a:lstStyle/>
                    <a:p>
                      <a:r>
                        <a:rPr lang="en-US" sz="1600" dirty="0"/>
                        <a:t>West Carleton</a:t>
                      </a:r>
                      <a:endParaRPr lang="en-CA" sz="1600" dirty="0"/>
                    </a:p>
                  </a:txBody>
                  <a:tcPr/>
                </a:tc>
                <a:tc>
                  <a:txBody>
                    <a:bodyPr/>
                    <a:lstStyle/>
                    <a:p>
                      <a:r>
                        <a:rPr lang="en-US" sz="1600" dirty="0"/>
                        <a:t>Chris Havey</a:t>
                      </a:r>
                      <a:endParaRPr lang="en-CA" sz="1600" dirty="0"/>
                    </a:p>
                  </a:txBody>
                  <a:tcPr/>
                </a:tc>
                <a:extLst>
                  <a:ext uri="{0D108BD9-81ED-4DB2-BD59-A6C34878D82A}">
                    <a16:rowId xmlns:a16="http://schemas.microsoft.com/office/drawing/2014/main" val="680305491"/>
                  </a:ext>
                </a:extLst>
              </a:tr>
            </a:tbl>
          </a:graphicData>
        </a:graphic>
      </p:graphicFrame>
      <p:sp>
        <p:nvSpPr>
          <p:cNvPr id="2" name="Title 3">
            <a:extLst>
              <a:ext uri="{FF2B5EF4-FFF2-40B4-BE49-F238E27FC236}">
                <a16:creationId xmlns:a16="http://schemas.microsoft.com/office/drawing/2014/main" id="{52AD9BBE-079C-D077-3211-4B864DBACE44}"/>
              </a:ext>
            </a:extLst>
          </p:cNvPr>
          <p:cNvSpPr>
            <a:spLocks noGrp="1"/>
          </p:cNvSpPr>
          <p:nvPr>
            <p:ph type="title"/>
          </p:nvPr>
        </p:nvSpPr>
        <p:spPr>
          <a:xfrm>
            <a:off x="457200" y="1196752"/>
            <a:ext cx="8229600" cy="663352"/>
          </a:xfrm>
        </p:spPr>
        <p:txBody>
          <a:bodyPr>
            <a:normAutofit fontScale="90000"/>
          </a:bodyPr>
          <a:lstStyle/>
          <a:p>
            <a:pPr algn="ctr"/>
            <a:r>
              <a:rPr lang="en-CA" dirty="0"/>
              <a:t>🏒 League Executive </a:t>
            </a:r>
            <a:br>
              <a:rPr lang="en-CA" dirty="0"/>
            </a:br>
            <a:r>
              <a:rPr lang="en-CA" dirty="0"/>
              <a:t>Association Presidents</a:t>
            </a:r>
          </a:p>
        </p:txBody>
      </p:sp>
      <p:sp>
        <p:nvSpPr>
          <p:cNvPr id="3" name="Slide Number Placeholder 3">
            <a:extLst>
              <a:ext uri="{FF2B5EF4-FFF2-40B4-BE49-F238E27FC236}">
                <a16:creationId xmlns:a16="http://schemas.microsoft.com/office/drawing/2014/main" id="{10018157-3E4F-8682-3663-1E2F004FF67D}"/>
              </a:ext>
            </a:extLst>
          </p:cNvPr>
          <p:cNvSpPr txBox="1">
            <a:spLocks/>
          </p:cNvSpPr>
          <p:nvPr/>
        </p:nvSpPr>
        <p:spPr>
          <a:xfrm>
            <a:off x="7884368" y="39613"/>
            <a:ext cx="1066800" cy="328613"/>
          </a:xfrm>
          <a:prstGeom prst="rect">
            <a:avLst/>
          </a:prstGeom>
        </p:spPr>
        <p:txBody>
          <a:bodyPr vert="horz" lIns="91440" tIns="45720" rIns="91440" bIns="45720" rtlCol="0" anchor="ctr"/>
          <a:lstStyle>
            <a:defPPr>
              <a:defRPr lang="en-CA"/>
            </a:defPPr>
            <a:lvl1pPr algn="l" rtl="0" fontAlgn="base">
              <a:spcBef>
                <a:spcPct val="0"/>
              </a:spcBef>
              <a:spcAft>
                <a:spcPct val="0"/>
              </a:spcAft>
              <a:defRPr sz="1400" b="1" kern="1200">
                <a:solidFill>
                  <a:srgbClr val="FFFFFF"/>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F8A43D9F-5E2F-4BA5-9137-389B11B340B8}" type="slidenum">
              <a:rPr lang="en-CA" sz="2000" smtClean="0">
                <a:latin typeface="Calibri" panose="020F0502020204030204" pitchFamily="34" charset="0"/>
                <a:ea typeface="Calibri" panose="020F0502020204030204" pitchFamily="34" charset="0"/>
                <a:cs typeface="Calibri" panose="020F0502020204030204" pitchFamily="34" charset="0"/>
              </a:rPr>
              <a:pPr>
                <a:defRPr/>
              </a:pPr>
              <a:t>7</a:t>
            </a:fld>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413868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l" eaLnBrk="1" hangingPunct="1"/>
            <a:fld id="{342B3BDF-3857-445B-839F-3700814ADA67}" type="slidenum">
              <a:rPr lang="en-CA"/>
              <a:pPr algn="l" eaLnBrk="1" hangingPunct="1"/>
              <a:t>8</a:t>
            </a:fld>
            <a:endParaRPr lang="en-CA"/>
          </a:p>
        </p:txBody>
      </p:sp>
      <p:sp>
        <p:nvSpPr>
          <p:cNvPr id="10" name="TextBox 9">
            <a:extLst>
              <a:ext uri="{FF2B5EF4-FFF2-40B4-BE49-F238E27FC236}">
                <a16:creationId xmlns:a16="http://schemas.microsoft.com/office/drawing/2014/main" id="{2FA52046-BD05-A3D3-3638-A97252F85624}"/>
              </a:ext>
            </a:extLst>
          </p:cNvPr>
          <p:cNvSpPr txBox="1"/>
          <p:nvPr/>
        </p:nvSpPr>
        <p:spPr>
          <a:xfrm>
            <a:off x="1822240" y="5805264"/>
            <a:ext cx="7080448" cy="923330"/>
          </a:xfrm>
          <a:prstGeom prst="rect">
            <a:avLst/>
          </a:prstGeom>
          <a:noFill/>
        </p:spPr>
        <p:txBody>
          <a:bodyPr wrap="square" rtlCol="0">
            <a:spAutoFit/>
          </a:bodyPr>
          <a:lstStyle/>
          <a:p>
            <a:pPr algn="l"/>
            <a:endParaRPr lang="en-CA" sz="2000" dirty="0">
              <a:solidFill>
                <a:srgbClr val="282828"/>
              </a:solidFill>
              <a:latin typeface="Calibri"/>
            </a:endParaRPr>
          </a:p>
          <a:p>
            <a:pPr algn="l"/>
            <a:endParaRPr lang="en-CA" sz="2000" dirty="0">
              <a:solidFill>
                <a:srgbClr val="282828"/>
              </a:solidFill>
              <a:latin typeface="Calibri"/>
            </a:endParaRPr>
          </a:p>
          <a:p>
            <a:pPr algn="l"/>
            <a:r>
              <a:rPr lang="en-CA" sz="1400" dirty="0">
                <a:solidFill>
                  <a:srgbClr val="282828"/>
                </a:solidFill>
                <a:latin typeface="Calibri"/>
              </a:rPr>
              <a:t>Link: </a:t>
            </a:r>
            <a:r>
              <a:rPr lang="en-CA" sz="1400" dirty="0">
                <a:solidFill>
                  <a:srgbClr val="282828"/>
                </a:solidFill>
                <a:latin typeface="Calibri"/>
                <a:hlinkClick r:id="rId2"/>
              </a:rPr>
              <a:t>Important Dates (Lanark Carleton Minor Hockey League) (lcmhl.ca)</a:t>
            </a:r>
            <a:endParaRPr lang="en-CA" sz="1050" dirty="0">
              <a:latin typeface="+mn-lt"/>
            </a:endParaRPr>
          </a:p>
        </p:txBody>
      </p:sp>
      <p:pic>
        <p:nvPicPr>
          <p:cNvPr id="2" name="Picture 8">
            <a:extLst>
              <a:ext uri="{FF2B5EF4-FFF2-40B4-BE49-F238E27FC236}">
                <a16:creationId xmlns:a16="http://schemas.microsoft.com/office/drawing/2014/main" id="{4523D4C8-0CA7-0684-2E42-C041E0A38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409118"/>
            <a:ext cx="946312" cy="8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D2CAC8C-CAEF-7F3E-4929-92AF08F7E469}"/>
              </a:ext>
            </a:extLst>
          </p:cNvPr>
          <p:cNvPicPr>
            <a:picLocks noChangeAspect="1"/>
          </p:cNvPicPr>
          <p:nvPr/>
        </p:nvPicPr>
        <p:blipFill>
          <a:blip r:embed="rId4"/>
          <a:stretch>
            <a:fillRect/>
          </a:stretch>
        </p:blipFill>
        <p:spPr>
          <a:xfrm>
            <a:off x="1617" y="1398168"/>
            <a:ext cx="9106887" cy="5050715"/>
          </a:xfrm>
          <a:prstGeom prst="rect">
            <a:avLst/>
          </a:prstGeom>
        </p:spPr>
      </p:pic>
      <p:sp>
        <p:nvSpPr>
          <p:cNvPr id="3" name="Title 3">
            <a:extLst>
              <a:ext uri="{FF2B5EF4-FFF2-40B4-BE49-F238E27FC236}">
                <a16:creationId xmlns:a16="http://schemas.microsoft.com/office/drawing/2014/main" id="{B95970CC-6019-A318-2EB9-84B4BB3A11F3}"/>
              </a:ext>
            </a:extLst>
          </p:cNvPr>
          <p:cNvSpPr>
            <a:spLocks noGrp="1"/>
          </p:cNvSpPr>
          <p:nvPr>
            <p:ph type="title"/>
          </p:nvPr>
        </p:nvSpPr>
        <p:spPr>
          <a:xfrm>
            <a:off x="457200" y="677416"/>
            <a:ext cx="8229600" cy="663352"/>
          </a:xfrm>
        </p:spPr>
        <p:txBody>
          <a:bodyPr>
            <a:normAutofit fontScale="90000"/>
          </a:bodyPr>
          <a:lstStyle/>
          <a:p>
            <a:r>
              <a:rPr lang="en-CA" dirty="0"/>
              <a:t>🏒 Important Dates for 2025-2026</a:t>
            </a:r>
            <a:br>
              <a:rPr lang="en-CA" dirty="0"/>
            </a:br>
            <a:endParaRPr lang="en-CA" dirty="0"/>
          </a:p>
        </p:txBody>
      </p:sp>
      <p:sp>
        <p:nvSpPr>
          <p:cNvPr id="5" name="Slide Number Placeholder 3">
            <a:extLst>
              <a:ext uri="{FF2B5EF4-FFF2-40B4-BE49-F238E27FC236}">
                <a16:creationId xmlns:a16="http://schemas.microsoft.com/office/drawing/2014/main" id="{DBDBAAED-9B0E-A353-64E1-B731F067C88B}"/>
              </a:ext>
            </a:extLst>
          </p:cNvPr>
          <p:cNvSpPr txBox="1">
            <a:spLocks/>
          </p:cNvSpPr>
          <p:nvPr/>
        </p:nvSpPr>
        <p:spPr>
          <a:xfrm>
            <a:off x="8153400" y="0"/>
            <a:ext cx="1066800" cy="328613"/>
          </a:xfrm>
          <a:prstGeom prst="rect">
            <a:avLst/>
          </a:prstGeom>
        </p:spPr>
        <p:txBody>
          <a:bodyPr vert="horz" lIns="91440" tIns="45720" rIns="91440" bIns="45720" rtlCol="0" anchor="ctr"/>
          <a:lstStyle>
            <a:defPPr>
              <a:defRPr lang="en-CA"/>
            </a:defPPr>
            <a:lvl1pPr algn="l" rtl="0" fontAlgn="base">
              <a:spcBef>
                <a:spcPct val="0"/>
              </a:spcBef>
              <a:spcAft>
                <a:spcPct val="0"/>
              </a:spcAft>
              <a:defRPr sz="1400" b="1" kern="1200">
                <a:solidFill>
                  <a:schemeClr val="bg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F8A43D9F-5E2F-4BA5-9137-389B11B340B8}" type="slidenum">
              <a:rPr lang="en-CA" sz="2000" smtClean="0">
                <a:latin typeface="Calibri" panose="020F0502020204030204" pitchFamily="34" charset="0"/>
                <a:ea typeface="Calibri" panose="020F0502020204030204" pitchFamily="34" charset="0"/>
                <a:cs typeface="Calibri" panose="020F0502020204030204" pitchFamily="34" charset="0"/>
              </a:rPr>
              <a:pPr>
                <a:defRPr/>
              </a:pPr>
              <a:t>8</a:t>
            </a:fld>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defRPr/>
            </a:pPr>
            <a:fld id="{F8A43D9F-5E2F-4BA5-9137-389B11B340B8}" type="slidenum">
              <a:rPr lang="en-CA" sz="2000" smtClean="0">
                <a:latin typeface="Calibri" panose="020F0502020204030204" pitchFamily="34" charset="0"/>
                <a:ea typeface="Calibri" panose="020F0502020204030204" pitchFamily="34" charset="0"/>
                <a:cs typeface="Calibri" panose="020F0502020204030204" pitchFamily="34" charset="0"/>
              </a:rPr>
              <a:pPr algn="l">
                <a:defRPr/>
              </a:pPr>
              <a:t>9</a:t>
            </a:fld>
            <a:endParaRPr lang="en-CA" sz="2000" dirty="0">
              <a:latin typeface="Calibri" panose="020F0502020204030204" pitchFamily="34" charset="0"/>
              <a:ea typeface="Calibri" panose="020F0502020204030204" pitchFamily="34" charset="0"/>
              <a:cs typeface="Calibri" panose="020F0502020204030204" pitchFamily="34" charset="0"/>
            </a:endParaRPr>
          </a:p>
        </p:txBody>
      </p:sp>
      <p:pic>
        <p:nvPicPr>
          <p:cNvPr id="317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412776"/>
            <a:ext cx="1944216" cy="2278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a:extLst>
              <a:ext uri="{FF2B5EF4-FFF2-40B4-BE49-F238E27FC236}">
                <a16:creationId xmlns:a16="http://schemas.microsoft.com/office/drawing/2014/main" id="{60C4F40C-A3EF-2785-EB6A-48B5DFFDDFFF}"/>
              </a:ext>
            </a:extLst>
          </p:cNvPr>
          <p:cNvSpPr>
            <a:spLocks noChangeArrowheads="1"/>
          </p:cNvSpPr>
          <p:nvPr/>
        </p:nvSpPr>
        <p:spPr bwMode="auto">
          <a:xfrm>
            <a:off x="457200" y="2555827"/>
            <a:ext cx="69951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One central source of information:</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hangingPunct="0">
              <a:buFontTx/>
              <a:buChar char="•"/>
            </a:pPr>
            <a:r>
              <a:rPr kumimoji="0" lang="en-US"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LCMHL Constitution</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hangingPunct="0">
              <a:buFontTx/>
              <a:buChar char="•"/>
            </a:pPr>
            <a:r>
              <a:rPr kumimoji="0" lang="en-US"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By-Laws</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eaLnBrk="0" hangingPunct="0">
              <a:buFontTx/>
              <a:buChar char="•"/>
            </a:pPr>
            <a:r>
              <a:rPr kumimoji="0" lang="en-US"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Most importantly – Rules &amp; Regulations</a:t>
            </a:r>
            <a:endPar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Read the rules in their entirety</a:t>
            </a: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especially:</a:t>
            </a:r>
          </a:p>
          <a:p>
            <a:pPr lvl="1" eaLnBrk="0" hangingPunct="0">
              <a:buFontTx/>
              <a:buChar char="•"/>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Game precedence and playoff structure</a:t>
            </a:r>
          </a:p>
          <a:p>
            <a:pPr lvl="1" eaLnBrk="0" hangingPunct="0">
              <a:buFontTx/>
              <a:buChar char="•"/>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a:t>
            </a: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escalation process</a:t>
            </a:r>
          </a:p>
          <a:p>
            <a:pPr lvl="1" eaLnBrk="0" hangingPunct="0">
              <a:buFontTx/>
              <a:buChar char="•"/>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Game rescheduling procedures</a:t>
            </a:r>
          </a:p>
        </p:txBody>
      </p:sp>
      <p:sp>
        <p:nvSpPr>
          <p:cNvPr id="11" name="Title 10">
            <a:extLst>
              <a:ext uri="{FF2B5EF4-FFF2-40B4-BE49-F238E27FC236}">
                <a16:creationId xmlns:a16="http://schemas.microsoft.com/office/drawing/2014/main" id="{F8245230-A120-2A62-8CD3-6147726200A0}"/>
              </a:ext>
            </a:extLst>
          </p:cNvPr>
          <p:cNvSpPr>
            <a:spLocks noGrp="1"/>
          </p:cNvSpPr>
          <p:nvPr>
            <p:ph type="title"/>
          </p:nvPr>
        </p:nvSpPr>
        <p:spPr/>
        <p:txBody>
          <a:bodyPr>
            <a:normAutofit fontScale="90000"/>
          </a:bodyPr>
          <a:lstStyle/>
          <a:p>
            <a:r>
              <a:rPr lang="en-CA" dirty="0"/>
              <a:t>📘 LCMHL Handbook</a:t>
            </a:r>
          </a:p>
        </p:txBody>
      </p:sp>
    </p:spTree>
    <p:extLst>
      <p:ext uri="{BB962C8B-B14F-4D97-AF65-F5344CB8AC3E}">
        <p14:creationId xmlns:p14="http://schemas.microsoft.com/office/powerpoint/2010/main" val="1019331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16927</TotalTime>
  <Words>2105</Words>
  <Application>Microsoft Office PowerPoint</Application>
  <PresentationFormat>On-screen Show (4:3)</PresentationFormat>
  <Paragraphs>408</Paragraphs>
  <Slides>38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Times New Roman</vt:lpstr>
      <vt:lpstr>Verdana</vt:lpstr>
      <vt:lpstr>Clarity</vt:lpstr>
      <vt:lpstr>1_Clarity</vt:lpstr>
      <vt:lpstr>LCMHL  Coach-Manager MEETING</vt:lpstr>
      <vt:lpstr>President’s Message</vt:lpstr>
      <vt:lpstr>Meeting Agenda</vt:lpstr>
      <vt:lpstr>🏒 League Responsibilities </vt:lpstr>
      <vt:lpstr>Teams – By age group</vt:lpstr>
      <vt:lpstr>🏒 2025-2026 League Executive</vt:lpstr>
      <vt:lpstr>🏒 League Executive  Association Presidents</vt:lpstr>
      <vt:lpstr>🏒 Important Dates for 2025-2026 </vt:lpstr>
      <vt:lpstr>📘 LCMHL Handbook</vt:lpstr>
      <vt:lpstr>Responsibilities of the Team Coach – Thank you</vt:lpstr>
      <vt:lpstr>Example responsibilities of the Team Manager  Thank you</vt:lpstr>
      <vt:lpstr>Affiliation</vt:lpstr>
      <vt:lpstr>Special Guest</vt:lpstr>
      <vt:lpstr>🕒 Game Switching vs. Game Rescheduling</vt:lpstr>
      <vt:lpstr>🕒 Game Switching vs. Game Rescheduling</vt:lpstr>
      <vt:lpstr>Game Switching and Rescheduling</vt:lpstr>
      <vt:lpstr>🔄 Game Switch Process</vt:lpstr>
      <vt:lpstr>Game Reschedule</vt:lpstr>
      <vt:lpstr>🌨️ Inclement Weather Re-Scheduling</vt:lpstr>
      <vt:lpstr>Game Switch/Reschedule Notes</vt:lpstr>
      <vt:lpstr>⚖️ Game Protests &amp; Appeals</vt:lpstr>
      <vt:lpstr>Game Sheets</vt:lpstr>
      <vt:lpstr>Penalty Minutes &amp; Suspensions</vt:lpstr>
      <vt:lpstr>Penalty Minutes U9 &amp; U11</vt:lpstr>
      <vt:lpstr>Reminder U9 Format (1/2 Ice)</vt:lpstr>
      <vt:lpstr>District Perspective</vt:lpstr>
      <vt:lpstr>D4 Online Suspension Tracking System</vt:lpstr>
      <vt:lpstr>Tournaments</vt:lpstr>
      <vt:lpstr>Tournaments</vt:lpstr>
      <vt:lpstr>Escalation</vt:lpstr>
      <vt:lpstr>LCMHL Website</vt:lpstr>
      <vt:lpstr>GameCentral Account Provisioning</vt:lpstr>
      <vt:lpstr>GameCentral Account</vt:lpstr>
      <vt:lpstr>Website – Team Responsibility</vt:lpstr>
      <vt:lpstr>Reference Links</vt:lpstr>
      <vt:lpstr>Reference Links</vt:lpstr>
      <vt:lpstr>Contacts</vt:lpstr>
      <vt:lpstr>Closing</vt:lpstr>
    </vt:vector>
  </TitlesOfParts>
  <Company>Health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LCMHL  Coach’s Meeting</dc:title>
  <dc:creator>Cedmonds</dc:creator>
  <cp:lastModifiedBy>Mike Taylor</cp:lastModifiedBy>
  <cp:revision>261</cp:revision>
  <dcterms:created xsi:type="dcterms:W3CDTF">2008-09-10T16:50:11Z</dcterms:created>
  <dcterms:modified xsi:type="dcterms:W3CDTF">2025-10-15T01:26:37Z</dcterms:modified>
</cp:coreProperties>
</file>