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87858B6-2916-43E9-ACCC-4709BE6D8C15}">
  <a:tblStyle styleId="{D87858B6-2916-43E9-ACCC-4709BE6D8C1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2">
              <a:alpha val="40000"/>
            </a:schemeClr>
          </a:solidFill>
        </a:fill>
      </a:tcStyle>
    </a:band1H>
    <a:band2H>
      <a:tcTxStyle b="off" i="off"/>
    </a:band2H>
    <a:band1V>
      <a:tcTxStyle b="off" i="off"/>
      <a:tcStyle>
        <a:tcBdr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TxStyle b="off" i="off"/>
    </a:band2V>
    <a:lastCol>
      <a:tcTxStyle b="on" i="off"/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lastCol>
    <a:firstCol>
      <a:tcTxStyle b="on" i="off"/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firstCol>
    <a:lastRow>
      <a:tcTxStyle b="on" i="off"/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lef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accent2"/>
          </a:solidFill>
        </a:fill>
      </a:tcStyle>
    </a:firstRow>
    <a:neCell>
      <a:tcTxStyle b="off" i="off"/>
    </a:neCell>
    <a:nwCell>
      <a:tcTxStyle b="off" i="off"/>
    </a:nwCell>
  </a:tblStyle>
  <a:tblStyle styleId="{8C2754C9-A62B-4F12-A8C7-14DD152DB62C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9" name="Google Shape;13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0" y="2"/>
            <a:ext cx="12192000" cy="68579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3"/>
          <p:cNvSpPr/>
          <p:nvPr/>
        </p:nvSpPr>
        <p:spPr>
          <a:xfrm flipH="1" rot="10800000">
            <a:off x="-484" y="-1"/>
            <a:ext cx="6096002" cy="6858000"/>
          </a:xfrm>
          <a:prstGeom prst="rect">
            <a:avLst/>
          </a:prstGeom>
          <a:gradFill>
            <a:gsLst>
              <a:gs pos="0">
                <a:srgbClr val="000000">
                  <a:alpha val="93333"/>
                </a:srgbClr>
              </a:gs>
              <a:gs pos="8000">
                <a:srgbClr val="000000">
                  <a:alpha val="93333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3"/>
          <p:cNvSpPr/>
          <p:nvPr/>
        </p:nvSpPr>
        <p:spPr>
          <a:xfrm flipH="1" rot="-5400000">
            <a:off x="-152884" y="609601"/>
            <a:ext cx="6858003" cy="5638801"/>
          </a:xfrm>
          <a:prstGeom prst="rect">
            <a:avLst/>
          </a:prstGeom>
          <a:gradFill>
            <a:gsLst>
              <a:gs pos="0">
                <a:srgbClr val="4472C4">
                  <a:alpha val="22352"/>
                </a:srgbClr>
              </a:gs>
              <a:gs pos="71000">
                <a:srgbClr val="1F3864">
                  <a:alpha val="0"/>
                </a:srgbClr>
              </a:gs>
              <a:gs pos="100000">
                <a:srgbClr val="000000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 flipH="1" rot="10800000">
            <a:off x="-7518" y="2217950"/>
            <a:ext cx="6103518" cy="4640049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72000">
                <a:srgbClr val="000000">
                  <a:alpha val="20392"/>
                </a:srgbClr>
              </a:gs>
              <a:gs pos="100000">
                <a:srgbClr val="000000">
                  <a:alpha val="20392"/>
                </a:srgbClr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 rot="4137312">
            <a:off x="565239" y="1211422"/>
            <a:ext cx="4640488" cy="4640488"/>
          </a:xfrm>
          <a:prstGeom prst="ellipse">
            <a:avLst/>
          </a:prstGeom>
          <a:gradFill>
            <a:gsLst>
              <a:gs pos="0">
                <a:srgbClr val="4472C4">
                  <a:alpha val="0"/>
                </a:srgbClr>
              </a:gs>
              <a:gs pos="52999">
                <a:srgbClr val="4472C4">
                  <a:alpha val="0"/>
                </a:srgbClr>
              </a:gs>
              <a:gs pos="100000">
                <a:srgbClr val="B3C6E7">
                  <a:alpha val="14509"/>
                </a:srgbClr>
              </a:gs>
            </a:gsLst>
            <a:lin ang="168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 flipH="1" rot="10800000">
            <a:off x="-7519" y="0"/>
            <a:ext cx="6103519" cy="6870700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4000">
                <a:srgbClr val="4472C4">
                  <a:alpha val="0"/>
                </a:srgbClr>
              </a:gs>
              <a:gs pos="100000">
                <a:srgbClr val="000000">
                  <a:alpha val="70588"/>
                </a:srgbClr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>
            <p:ph type="ctrTitle"/>
          </p:nvPr>
        </p:nvSpPr>
        <p:spPr>
          <a:xfrm>
            <a:off x="1069788" y="2654490"/>
            <a:ext cx="4567686" cy="3220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Calibri"/>
              <a:buNone/>
            </a:pPr>
            <a:r>
              <a:rPr lang="en-CA" sz="4800">
                <a:solidFill>
                  <a:srgbClr val="FFFFFF"/>
                </a:solidFill>
              </a:rPr>
              <a:t>Financial Report</a:t>
            </a:r>
            <a:br>
              <a:rPr lang="en-CA" sz="4800">
                <a:solidFill>
                  <a:srgbClr val="FFFFFF"/>
                </a:solidFill>
              </a:rPr>
            </a:br>
            <a:r>
              <a:rPr lang="en-CA" sz="4800">
                <a:solidFill>
                  <a:srgbClr val="FFFFFF"/>
                </a:solidFill>
              </a:rPr>
              <a:t>2023-2024 Season</a:t>
            </a:r>
            <a:endParaRPr/>
          </a:p>
        </p:txBody>
      </p:sp>
      <p:sp>
        <p:nvSpPr>
          <p:cNvPr id="91" name="Google Shape;91;p13"/>
          <p:cNvSpPr txBox="1"/>
          <p:nvPr>
            <p:ph idx="1" type="subTitle"/>
          </p:nvPr>
        </p:nvSpPr>
        <p:spPr>
          <a:xfrm>
            <a:off x="1371600" y="835862"/>
            <a:ext cx="4138655" cy="11122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</a:pPr>
            <a:r>
              <a:rPr lang="en-CA">
                <a:solidFill>
                  <a:srgbClr val="FFFFFF"/>
                </a:solidFill>
              </a:rPr>
              <a:t>Director of Finance: Angie Ferguson </a:t>
            </a:r>
            <a:endParaRPr/>
          </a:p>
        </p:txBody>
      </p:sp>
      <p:pic>
        <p:nvPicPr>
          <p:cNvPr descr="Logo&#10;&#10;Description automatically generated" id="92" name="Google Shape;92;p13"/>
          <p:cNvPicPr preferRelativeResize="0"/>
          <p:nvPr/>
        </p:nvPicPr>
        <p:blipFill rotWithShape="1">
          <a:blip r:embed="rId3">
            <a:alphaModFix/>
          </a:blip>
          <a:srcRect b="3077" l="0" r="0" t="8311"/>
          <a:stretch/>
        </p:blipFill>
        <p:spPr>
          <a:xfrm>
            <a:off x="6553199" y="457200"/>
            <a:ext cx="5181602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4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4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450"/>
                </a:srgbClr>
              </a:gs>
              <a:gs pos="19000">
                <a:srgbClr val="1F3864">
                  <a:alpha val="67450"/>
                </a:srgbClr>
              </a:gs>
              <a:gs pos="100000">
                <a:srgbClr val="4472C4">
                  <a:alpha val="78431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333"/>
                </a:srgbClr>
              </a:gs>
              <a:gs pos="100000">
                <a:srgbClr val="000000">
                  <a:alpha val="73333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Financial Highlights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02" name="Google Shape;10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309865" y="1742303"/>
            <a:ext cx="11330200" cy="4766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717550" lvl="0" marL="7175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REM"/>
              <a:buChar char="🏒"/>
            </a:pPr>
            <a:r>
              <a:rPr lang="en-CA" sz="3200"/>
              <a:t>2023/24 was similar to last year in terms of revenue and registration </a:t>
            </a:r>
            <a:endParaRPr sz="3200"/>
          </a:p>
          <a:p>
            <a:pPr indent="-717550" lvl="0" marL="7175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REM"/>
              <a:buChar char="🏒"/>
            </a:pPr>
            <a:r>
              <a:rPr lang="en-CA" sz="3200"/>
              <a:t>2023/2024 Our Home Tournaments generated roughly $2,300.00 this year.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</a:pPr>
            <a:r>
              <a:t/>
            </a:r>
            <a:endParaRPr/>
          </a:p>
          <a:p>
            <a:pPr indent="-717550" lvl="0" marL="7175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REM"/>
              <a:buChar char="🏒"/>
            </a:pPr>
            <a:r>
              <a:rPr lang="en-CA" sz="3200"/>
              <a:t>APMHA lottery raised $23,300.00 used to offset registration for members and $4,200.00was given back by way of raffle winners 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/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450"/>
                </a:srgbClr>
              </a:gs>
              <a:gs pos="19000">
                <a:srgbClr val="1F3864">
                  <a:alpha val="67450"/>
                </a:srgbClr>
              </a:gs>
              <a:gs pos="100000">
                <a:srgbClr val="4472C4">
                  <a:alpha val="78431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333"/>
                </a:srgbClr>
              </a:gs>
              <a:gs pos="100000">
                <a:srgbClr val="000000">
                  <a:alpha val="73333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Financial Highlights (con’t)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13" name="Google Shape;11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 txBox="1"/>
          <p:nvPr>
            <p:ph idx="1" type="body"/>
          </p:nvPr>
        </p:nvSpPr>
        <p:spPr>
          <a:xfrm>
            <a:off x="309865" y="1742303"/>
            <a:ext cx="11330200" cy="47668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717550" lvl="0" marL="7175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REM"/>
              <a:buChar char="🏒"/>
            </a:pPr>
            <a:r>
              <a:rPr lang="en-CA" sz="3200"/>
              <a:t>APMHA net profit for 2023/2024 was just over $ 7424.61</a:t>
            </a:r>
            <a:endParaRPr/>
          </a:p>
          <a:p>
            <a:pPr indent="-717550" lvl="0" marL="7175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REM"/>
              <a:buChar char="🏒"/>
            </a:pPr>
            <a:r>
              <a:rPr lang="en-CA"/>
              <a:t>U7 registration increased by $4720.00 but this could change for next year.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6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6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450"/>
                </a:srgbClr>
              </a:gs>
              <a:gs pos="19000">
                <a:srgbClr val="1F3864">
                  <a:alpha val="67450"/>
                </a:srgbClr>
              </a:gs>
              <a:gs pos="100000">
                <a:srgbClr val="4472C4">
                  <a:alpha val="78431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6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333"/>
                </a:srgbClr>
              </a:gs>
              <a:gs pos="100000">
                <a:srgbClr val="000000">
                  <a:alpha val="73333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Account Balances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24" name="Google Shape;12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5" name="Google Shape;125;p16"/>
          <p:cNvGraphicFramePr/>
          <p:nvPr/>
        </p:nvGraphicFramePr>
        <p:xfrm>
          <a:off x="2175523" y="1828800"/>
          <a:ext cx="3000000" cy="3000000"/>
        </p:xfrm>
        <a:graphic>
          <a:graphicData uri="http://schemas.openxmlformats.org/drawingml/2006/table">
            <a:tbl>
              <a:tblPr>
                <a:gradFill>
                  <a:gsLst>
                    <a:gs pos="0">
                      <a:srgbClr val="F7BCA2"/>
                    </a:gs>
                    <a:gs pos="50000">
                      <a:srgbClr val="F4B093"/>
                    </a:gs>
                    <a:gs pos="100000">
                      <a:srgbClr val="F7A47F"/>
                    </a:gs>
                  </a:gsLst>
                  <a:lin ang="5400000" scaled="0"/>
                </a:gradFill>
                <a:tableStyleId>{D87858B6-2916-43E9-ACCC-4709BE6D8C15}</a:tableStyleId>
              </a:tblPr>
              <a:tblGrid>
                <a:gridCol w="2004650"/>
                <a:gridCol w="2259275"/>
                <a:gridCol w="2215175"/>
              </a:tblGrid>
              <a:tr h="913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CA" sz="2000" u="sng" cap="none" strike="noStrike"/>
                        <a:t>Account Balances</a:t>
                      </a:r>
                      <a:endParaRPr b="1" i="0" sz="20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CA" sz="2000" u="sng" cap="none" strike="noStrike"/>
                        <a:t>Opening Balance</a:t>
                      </a:r>
                      <a:endParaRPr b="1" i="0" sz="20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CA" sz="2000" u="sng" cap="none" strike="noStrike"/>
                        <a:t>Ending Balance</a:t>
                      </a:r>
                      <a:endParaRPr b="1" i="0" sz="20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</a:tr>
              <a:tr h="913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CA" sz="2000" u="none" cap="none" strike="noStrike"/>
                        <a:t>Lottery Account</a:t>
                      </a:r>
                      <a:endParaRPr b="1" i="0" sz="2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          3376.78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   3501.78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</a:tr>
              <a:tr h="875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CA" sz="2000" u="none" cap="none" strike="noStrike"/>
                        <a:t>Jersey Account</a:t>
                      </a:r>
                      <a:endParaRPr b="1" i="0" sz="2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     42,562.18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43,791.27 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</a:tr>
              <a:tr h="9135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CA" sz="2000" u="none" cap="none" strike="noStrike"/>
                        <a:t>Operating Account</a:t>
                      </a:r>
                      <a:endParaRPr b="1" i="0" sz="20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     53,287.95 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 83,632.88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</a:tr>
              <a:tr h="951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CA" sz="2000" u="sng" cap="none" strike="noStrike"/>
                        <a:t>TOTAL CASH </a:t>
                      </a:r>
                      <a:endParaRPr b="1" i="0" sz="20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     99,226.91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CA" sz="1400" u="none" cap="none" strike="noStrike"/>
                        <a:t> $       130,925.93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7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7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450"/>
                </a:srgbClr>
              </a:gs>
              <a:gs pos="19000">
                <a:srgbClr val="1F3864">
                  <a:alpha val="67450"/>
                </a:srgbClr>
              </a:gs>
              <a:gs pos="100000">
                <a:srgbClr val="4472C4">
                  <a:alpha val="78431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7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333"/>
                </a:srgbClr>
              </a:gs>
              <a:gs pos="100000">
                <a:srgbClr val="000000">
                  <a:alpha val="73333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7"/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1" i="0" lang="en-CA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APMHA Revenue 2019-2024</a:t>
            </a:r>
            <a:endParaRPr b="1" i="0" sz="4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35" name="Google Shape;135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6" name="Google Shape;136;p17"/>
          <p:cNvGraphicFramePr/>
          <p:nvPr/>
        </p:nvGraphicFramePr>
        <p:xfrm>
          <a:off x="516835" y="179898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{8C2754C9-A62B-4F12-A8C7-14DD152DB62C}</a:tableStyleId>
              </a:tblPr>
              <a:tblGrid>
                <a:gridCol w="3010575"/>
                <a:gridCol w="1773675"/>
                <a:gridCol w="1563625"/>
                <a:gridCol w="1423600"/>
                <a:gridCol w="1563625"/>
                <a:gridCol w="1563625"/>
              </a:tblGrid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2019/2020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2020/2021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2021/2022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2022/2023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2023/2024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sng" cap="none" strike="noStrike"/>
                        <a:t>REVENUE</a:t>
                      </a:r>
                      <a:endParaRPr b="1" i="0" sz="11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Fundraising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2799.87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791.00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286.63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1533.59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Clubwear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16324.14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6877.89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12,743.91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14,504.80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5787.00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Beadman Ryan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2123.00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   1228.96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   -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Sponsorship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340.00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2000.00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$   1,100.00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2371.00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Clinics/Playoffs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6676.00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$.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   660.03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28,263.01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9669.89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14,259.50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17,798.42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8158.00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342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sng" cap="none" strike="noStrike"/>
                        <a:t>REGISTRATION </a:t>
                      </a:r>
                      <a:endParaRPr b="1" i="0" sz="11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U7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25,928.00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10,768.00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$ 24,000.00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23,040.00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27,760.00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U9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26,470.00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14,316.00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$ 34,300.00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30,100.00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23,800.00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U11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15,175.00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8,279.00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10,800.00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18,720.00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23,140.00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U13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40,752.50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17,308.00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$ 17,710.00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10,780.00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16,170.00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U15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18,225.00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13,187.00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$ 33,600.00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29,600.00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19,300.00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U18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32,575.50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14,822.08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$ 28,955.00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35,280.00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34,440.00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U21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9300.00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159,126.00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78680.08   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$ 150,765.00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147,520.00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162,068.00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Raffle Fees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21,100.00    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20,500.00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21,000.00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2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Tournaments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  25,682.81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  12,750.00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  11,575.00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1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sng" cap="none" strike="noStrike"/>
                        <a:t>TOTAL REVENUE</a:t>
                      </a:r>
                      <a:endParaRPr b="1" i="0" sz="11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213,071.82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$ 88,348.97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$ 186,124.50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$ 198,568.42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$ 194,643.00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8"/>
          <p:cNvSpPr/>
          <p:nvPr/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8"/>
          <p:cNvSpPr/>
          <p:nvPr/>
        </p:nvSpPr>
        <p:spPr>
          <a:xfrm flipH="1" rot="10800000">
            <a:off x="8128857" y="0"/>
            <a:ext cx="4063143" cy="1576412"/>
          </a:xfrm>
          <a:prstGeom prst="rect">
            <a:avLst/>
          </a:prstGeom>
          <a:gradFill>
            <a:gsLst>
              <a:gs pos="0">
                <a:srgbClr val="1F3864">
                  <a:alpha val="67450"/>
                </a:srgbClr>
              </a:gs>
              <a:gs pos="19000">
                <a:srgbClr val="1F3864">
                  <a:alpha val="67450"/>
                </a:srgbClr>
              </a:gs>
              <a:gs pos="100000">
                <a:srgbClr val="4472C4">
                  <a:alpha val="78431"/>
                </a:srgbClr>
              </a:gs>
            </a:gsLst>
            <a:lin ang="191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8"/>
          <p:cNvSpPr/>
          <p:nvPr/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23000">
                <a:srgbClr val="4472C4">
                  <a:alpha val="0"/>
                </a:srgbClr>
              </a:gs>
              <a:gs pos="99000">
                <a:srgbClr val="000000">
                  <a:alpha val="73333"/>
                </a:srgbClr>
              </a:gs>
              <a:gs pos="100000">
                <a:srgbClr val="000000">
                  <a:alpha val="73333"/>
                </a:srgbClr>
              </a:gs>
            </a:gsLst>
            <a:lin ang="20399999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&#10;&#10;Description automatically generated" id="145" name="Google Shape;14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9865" y="0"/>
            <a:ext cx="975238" cy="12538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6" name="Google Shape;146;p18"/>
          <p:cNvGraphicFramePr/>
          <p:nvPr/>
        </p:nvGraphicFramePr>
        <p:xfrm>
          <a:off x="854766" y="157644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{8C2754C9-A62B-4F12-A8C7-14DD152DB62C}</a:tableStyleId>
              </a:tblPr>
              <a:tblGrid>
                <a:gridCol w="2917250"/>
                <a:gridCol w="1718675"/>
                <a:gridCol w="1515150"/>
                <a:gridCol w="1379475"/>
                <a:gridCol w="1515150"/>
                <a:gridCol w="1515150"/>
              </a:tblGrid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2019/2020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2020/2021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2021/2022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2022/2023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2023/2024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sng" cap="none" strike="noStrike"/>
                        <a:t>EXPENSES</a:t>
                      </a:r>
                      <a:endParaRPr b="1" i="0" sz="1100" u="sng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Clubwear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13641.65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6231.45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9633.49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14,373.03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9093.42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Clinics/Playoffs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6613.20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594.14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2431.85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4545.68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2830.65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Equipment/Jerseys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2532.01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3199.14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339.00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Events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714.31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4223.00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411.94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2280.24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452.50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Bank Charges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301.30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50.75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64.07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27.50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30.00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Busary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     - 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$500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500.00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500.00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Honorarium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1380.00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     - 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     - 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Lottery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7500.00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$4120.00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4223.00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4326.00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Ice Rental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97,735.37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57,691.02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$ 92082.57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109,353.49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122,332.67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Insurance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13884.03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8421.37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8556.32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9806.76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8300.00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Tournaments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17,253.51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10119.50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9291.04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Donations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100.00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         -   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Referees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24,500.00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-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$ 16,365.26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18346.72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20356.38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Operations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   2491.22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 6493.74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15627.06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9366.73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9366.73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4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  188,146.60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83,704.47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149,792.56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$ 183,641.79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187,218.39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4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Transfer to Jersey Account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$26,000.0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$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 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  <a:tr h="233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Net Income/Loss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-$       25,134.00 </a:t>
                      </a:r>
                      <a:endParaRPr b="0" i="0" sz="1100" u="none" cap="none" strike="noStrik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4644.50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10331.94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12,426.63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1100" u="none" cap="none" strike="noStrike"/>
                        <a:t> $   7424.61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5" marB="0" marR="7625" marL="7625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