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2"/>
            <a:ext cx="12192000" cy="6857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 flipH="1" rot="10800000">
            <a:off x="-484" y="-1"/>
            <a:ext cx="6096002" cy="6858000"/>
          </a:xfrm>
          <a:prstGeom prst="rect">
            <a:avLst/>
          </a:prstGeom>
          <a:gradFill>
            <a:gsLst>
              <a:gs pos="0">
                <a:srgbClr val="000000">
                  <a:alpha val="92941"/>
                </a:srgbClr>
              </a:gs>
              <a:gs pos="8000">
                <a:srgbClr val="000000">
                  <a:alpha val="92941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 flipH="1" rot="-5400000">
            <a:off x="-152884" y="609601"/>
            <a:ext cx="6858003" cy="5638801"/>
          </a:xfrm>
          <a:prstGeom prst="rect">
            <a:avLst/>
          </a:prstGeom>
          <a:gradFill>
            <a:gsLst>
              <a:gs pos="0">
                <a:srgbClr val="4472C4">
                  <a:alpha val="21960"/>
                </a:srgbClr>
              </a:gs>
              <a:gs pos="71000">
                <a:srgbClr val="1F3864">
                  <a:alpha val="0"/>
                </a:srgbClr>
              </a:gs>
              <a:gs pos="100000">
                <a:srgbClr val="000000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 flipH="1" rot="10800000">
            <a:off x="-7518" y="2217950"/>
            <a:ext cx="6103518" cy="464004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000"/>
                </a:srgbClr>
              </a:gs>
              <a:gs pos="100000">
                <a:srgbClr val="000000">
                  <a:alpha val="20000"/>
                </a:srgbClr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 rot="4137312">
            <a:off x="565239" y="1211422"/>
            <a:ext cx="4640488" cy="4640488"/>
          </a:xfrm>
          <a:prstGeom prst="ellipse">
            <a:avLst/>
          </a:prstGeom>
          <a:gradFill>
            <a:gsLst>
              <a:gs pos="0">
                <a:srgbClr val="4472C4">
                  <a:alpha val="0"/>
                </a:srgbClr>
              </a:gs>
              <a:gs pos="52999">
                <a:srgbClr val="4472C4">
                  <a:alpha val="0"/>
                </a:srgbClr>
              </a:gs>
              <a:gs pos="100000">
                <a:srgbClr val="B3C6E7">
                  <a:alpha val="14117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 flipH="1" rot="10800000">
            <a:off x="-7519" y="0"/>
            <a:ext cx="6103519" cy="6870700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4000">
                <a:srgbClr val="4472C4">
                  <a:alpha val="0"/>
                </a:srgbClr>
              </a:gs>
              <a:gs pos="100000">
                <a:srgbClr val="000000">
                  <a:alpha val="70196"/>
                </a:srgbClr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>
            <p:ph type="ctrTitle"/>
          </p:nvPr>
        </p:nvSpPr>
        <p:spPr>
          <a:xfrm>
            <a:off x="1069788" y="2654490"/>
            <a:ext cx="4567686" cy="3220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</a:pPr>
            <a:r>
              <a:rPr lang="en-CA" sz="4800">
                <a:solidFill>
                  <a:srgbClr val="FFFFFF"/>
                </a:solidFill>
              </a:rPr>
              <a:t>Equipment Report</a:t>
            </a:r>
            <a:br>
              <a:rPr lang="en-CA" sz="4800"/>
            </a:br>
            <a:r>
              <a:rPr lang="en-CA" sz="4800">
                <a:solidFill>
                  <a:srgbClr val="FFFFFF"/>
                </a:solidFill>
              </a:rPr>
              <a:t>2023-2024 Season</a:t>
            </a:r>
            <a:endParaRPr/>
          </a:p>
        </p:txBody>
      </p:sp>
      <p:sp>
        <p:nvSpPr>
          <p:cNvPr id="91" name="Google Shape;91;p13"/>
          <p:cNvSpPr txBox="1"/>
          <p:nvPr>
            <p:ph idx="1" type="subTitle"/>
          </p:nvPr>
        </p:nvSpPr>
        <p:spPr>
          <a:xfrm>
            <a:off x="1371600" y="835862"/>
            <a:ext cx="4138655" cy="11122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CA">
                <a:solidFill>
                  <a:srgbClr val="FFFFFF"/>
                </a:solidFill>
              </a:rPr>
              <a:t>Director of Equipment: 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CA">
                <a:solidFill>
                  <a:srgbClr val="FFFFFF"/>
                </a:solidFill>
              </a:rPr>
              <a:t>J-F Meloche</a:t>
            </a:r>
            <a:endParaRPr/>
          </a:p>
        </p:txBody>
      </p:sp>
      <p:pic>
        <p:nvPicPr>
          <p:cNvPr descr="Logo&#10;&#10;Description automatically generated" id="92" name="Google Shape;92;p13"/>
          <p:cNvPicPr preferRelativeResize="0"/>
          <p:nvPr/>
        </p:nvPicPr>
        <p:blipFill rotWithShape="1">
          <a:blip r:embed="rId3">
            <a:alphaModFix/>
          </a:blip>
          <a:srcRect b="3076" l="0" r="0" t="8311"/>
          <a:stretch/>
        </p:blipFill>
        <p:spPr>
          <a:xfrm>
            <a:off x="6553199" y="457200"/>
            <a:ext cx="5181602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058"/>
                </a:srgbClr>
              </a:gs>
              <a:gs pos="19000">
                <a:srgbClr val="1F3864">
                  <a:alpha val="67058"/>
                </a:srgbClr>
              </a:gs>
              <a:gs pos="100000">
                <a:srgbClr val="4472C4">
                  <a:alpha val="78039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Equipment Summary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02" name="Google Shape;10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309865" y="1742303"/>
            <a:ext cx="11330200" cy="4766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Start of 2023-2024 was a smooth one.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ourier New"/>
              <a:buChar char="o"/>
            </a:pPr>
            <a:r>
              <a:rPr lang="en-CA"/>
              <a:t>Pinnies were sorted and ready for first sort outs.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ourier New"/>
              <a:buChar char="o"/>
            </a:pPr>
            <a:r>
              <a:rPr lang="en-CA"/>
              <a:t>Jerseys were sorted and ready prior to season start, with some extra unaccounted Adult XL game jerseys found.</a:t>
            </a:r>
            <a:endParaRPr/>
          </a:p>
          <a:p>
            <a:pPr indent="-342900" lvl="1" marL="8001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ourier New"/>
              <a:buChar char="o"/>
            </a:pPr>
            <a:r>
              <a:rPr lang="en-CA"/>
              <a:t>Coaching gear was ready with kits of pucks, cones and first aid kits.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Reached out to a few friends and was able to acquire, </a:t>
            </a:r>
            <a:r>
              <a:rPr lang="en-CA" u="sng"/>
              <a:t>at no cost to the association,</a:t>
            </a:r>
            <a:r>
              <a:rPr lang="en-CA"/>
              <a:t> the following items: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400 more pucks, with 100 set aside for "Chuck A Puck" use when needed at our local tournaments.  - 8 large bins to help organise locker. - 3 more first aid kits to replace ones with missing key items.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058"/>
                </a:srgbClr>
              </a:gs>
              <a:gs pos="19000">
                <a:srgbClr val="1F3864">
                  <a:alpha val="67058"/>
                </a:srgbClr>
              </a:gs>
              <a:gs pos="100000">
                <a:srgbClr val="4472C4">
                  <a:alpha val="78039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Equipment Summary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3" name="Google Shape;11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309865" y="1742303"/>
            <a:ext cx="11330200" cy="4766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CA"/>
              <a:t>In total, 13 teams suited up for the beginning of season with minimal jersey swapping needed. 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Still had the usual Youth Large and Youth XL spare jerseys at the locker with a few Adult XL and Goalie Jerseys.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Currently organising the return of jersey bags, along with first aid kits, pucks and cones handed out this year to inventory.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CA"/>
              <a:t>Will be going through all jerseys to determine their condition. Small repairs will be done in house to avoid any costs. Anything major will need to be discussed.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6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6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058"/>
                </a:srgbClr>
              </a:gs>
              <a:gs pos="19000">
                <a:srgbClr val="1F3864">
                  <a:alpha val="67058"/>
                </a:srgbClr>
              </a:gs>
              <a:gs pos="100000">
                <a:srgbClr val="4472C4">
                  <a:alpha val="78039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6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Goalie Equipment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24" name="Google Shape;12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309865" y="1742303"/>
            <a:ext cx="11330200" cy="3344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CA"/>
              <a:t>Currently still have goalie equipment to fit players from IP up to U13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9 full goalie kits were lent out between U7,U9 and U11 teams with some extra pieces of gear also lent out to U11 players. Still quite a few extra pieces of gear were available in various sizes at the locker if needed.  (Pads, Blockers, Catchers, Chest protectors)</a:t>
            </a:r>
            <a:endParaRPr/>
          </a:p>
          <a:p>
            <a:pPr indent="-359410" lvl="0" marL="537845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7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4901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7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058"/>
                </a:srgbClr>
              </a:gs>
              <a:gs pos="19000">
                <a:srgbClr val="1F3864">
                  <a:alpha val="67058"/>
                </a:srgbClr>
              </a:gs>
              <a:gs pos="100000">
                <a:srgbClr val="4472C4">
                  <a:alpha val="78039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7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2941"/>
                </a:srgbClr>
              </a:gs>
              <a:gs pos="100000">
                <a:srgbClr val="000000">
                  <a:alpha val="72941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7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Plans for 2024-2025 Season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35" name="Google Shape;13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17"/>
          <p:cNvSpPr txBox="1"/>
          <p:nvPr>
            <p:ph idx="1" type="body"/>
          </p:nvPr>
        </p:nvSpPr>
        <p:spPr>
          <a:xfrm>
            <a:off x="309865" y="1742303"/>
            <a:ext cx="11330200" cy="4766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CA"/>
              <a:t>Continue to work on a simple system to help oversee, track, maintain and control the APMHA equipment assets in inventory.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CA"/>
              <a:t>Continue to clean up the current inventory.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Major summer clean-up of locker.</a:t>
            </a:r>
            <a:endParaRPr b="1" u="sng"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Plan set in motion to acquire some training aids for any APMHA groups to use when at the rink.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Upgrade each coach kit with 12 cones instead of 10. 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Font typeface="Noto Sans Symbols"/>
              <a:buChar char="❑"/>
            </a:pPr>
            <a:r>
              <a:rPr lang="en-CA"/>
              <a:t>Have to say it... MORE PUCKS!! 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