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6B3D122-1794-4AD4-A0AA-AC3E169E6FED}">
  <a:tblStyle styleId="{66B3D122-1794-4AD4-A0AA-AC3E169E6FE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6" name="Google Shape;136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0" y="2"/>
            <a:ext cx="12192000" cy="6857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 flipH="1" rot="10800000">
            <a:off x="-484" y="-1"/>
            <a:ext cx="6096002" cy="6858000"/>
          </a:xfrm>
          <a:prstGeom prst="rect">
            <a:avLst/>
          </a:prstGeom>
          <a:gradFill>
            <a:gsLst>
              <a:gs pos="0">
                <a:srgbClr val="000000">
                  <a:alpha val="92549"/>
                </a:srgbClr>
              </a:gs>
              <a:gs pos="8000">
                <a:srgbClr val="000000">
                  <a:alpha val="92549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 flipH="1" rot="-5400000">
            <a:off x="-152884" y="609601"/>
            <a:ext cx="6858003" cy="5638801"/>
          </a:xfrm>
          <a:prstGeom prst="rect">
            <a:avLst/>
          </a:prstGeom>
          <a:gradFill>
            <a:gsLst>
              <a:gs pos="0">
                <a:srgbClr val="4472C4">
                  <a:alpha val="21568"/>
                </a:srgbClr>
              </a:gs>
              <a:gs pos="71000">
                <a:srgbClr val="1F3864">
                  <a:alpha val="0"/>
                </a:srgbClr>
              </a:gs>
              <a:gs pos="100000">
                <a:srgbClr val="000000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 flipH="1" rot="10800000">
            <a:off x="-7518" y="2217950"/>
            <a:ext cx="6103518" cy="464004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 rot="4137312">
            <a:off x="565239" y="1211422"/>
            <a:ext cx="4640488" cy="4640488"/>
          </a:xfrm>
          <a:prstGeom prst="ellipse">
            <a:avLst/>
          </a:prstGeom>
          <a:gradFill>
            <a:gsLst>
              <a:gs pos="0">
                <a:srgbClr val="4472C4">
                  <a:alpha val="0"/>
                </a:srgbClr>
              </a:gs>
              <a:gs pos="52999">
                <a:srgbClr val="4472C4">
                  <a:alpha val="0"/>
                </a:srgbClr>
              </a:gs>
              <a:gs pos="100000">
                <a:srgbClr val="B3C6E7">
                  <a:alpha val="13725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flipH="1" rot="10800000">
            <a:off x="-7519" y="0"/>
            <a:ext cx="6103519" cy="6870700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4000">
                <a:srgbClr val="4472C4">
                  <a:alpha val="0"/>
                </a:srgbClr>
              </a:gs>
              <a:gs pos="100000">
                <a:srgbClr val="000000">
                  <a:alpha val="69803"/>
                </a:srgbClr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>
            <p:ph type="ctrTitle"/>
          </p:nvPr>
        </p:nvSpPr>
        <p:spPr>
          <a:xfrm>
            <a:off x="1069788" y="2654490"/>
            <a:ext cx="4567686" cy="3220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  <a:buNone/>
            </a:pPr>
            <a:br>
              <a:rPr lang="en-US" sz="4800">
                <a:solidFill>
                  <a:srgbClr val="FFFFFF"/>
                </a:solidFill>
              </a:rPr>
            </a:br>
            <a:r>
              <a:rPr lang="en-US" sz="4800">
                <a:solidFill>
                  <a:srgbClr val="FFFFFF"/>
                </a:solidFill>
              </a:rPr>
              <a:t> House Operations Report </a:t>
            </a:r>
            <a:br>
              <a:rPr lang="en-US" sz="4800">
                <a:solidFill>
                  <a:srgbClr val="FFFFFF"/>
                </a:solidFill>
              </a:rPr>
            </a:br>
            <a:r>
              <a:rPr lang="en-US" sz="4800">
                <a:solidFill>
                  <a:srgbClr val="FFFFFF"/>
                </a:solidFill>
              </a:rPr>
              <a:t>2023-2024 Season</a:t>
            </a:r>
            <a:endParaRPr/>
          </a:p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308221" y="878778"/>
            <a:ext cx="5609187" cy="846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US">
                <a:solidFill>
                  <a:srgbClr val="FFFFFF"/>
                </a:solidFill>
              </a:rPr>
              <a:t>Director of House Operations:  Rob Baron</a:t>
            </a:r>
            <a:endParaRPr/>
          </a:p>
        </p:txBody>
      </p:sp>
      <p:pic>
        <p:nvPicPr>
          <p:cNvPr descr="Logo  Description automatically generated" id="96" name="Google Shape;96;p13"/>
          <p:cNvPicPr preferRelativeResize="0"/>
          <p:nvPr/>
        </p:nvPicPr>
        <p:blipFill rotWithShape="1">
          <a:blip r:embed="rId3">
            <a:alphaModFix/>
          </a:blip>
          <a:srcRect b="3075" l="0" r="0" t="8311"/>
          <a:stretch/>
        </p:blipFill>
        <p:spPr>
          <a:xfrm>
            <a:off x="6553199" y="457200"/>
            <a:ext cx="5181602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3725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4472C4">
                  <a:alpha val="64705"/>
                </a:srgbClr>
              </a:gs>
              <a:gs pos="100000">
                <a:srgbClr val="000000">
                  <a:alpha val="28627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0588"/>
                </a:srgbClr>
              </a:gs>
              <a:gs pos="100000">
                <a:srgbClr val="1F3864">
                  <a:alpha val="50588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Convenors</a:t>
            </a:r>
            <a:endParaRPr b="1" i="0" sz="2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1382763" y="1885278"/>
            <a:ext cx="8770885" cy="4154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38163" lvl="0" marL="53816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U7 Coady Lowry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U9 Brad Wylie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U11 Jill Carron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U13 Cassandra Bennett</a:t>
            </a:r>
            <a:endParaRPr sz="2400"/>
          </a:p>
          <a:p>
            <a:pPr indent="-538162" lvl="0" marL="538162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U15 Jacob Joron</a:t>
            </a:r>
            <a:endParaRPr sz="2400"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U18 Christine Andersen</a:t>
            </a:r>
            <a:endParaRPr sz="2400"/>
          </a:p>
          <a:p>
            <a:pPr indent="1270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</p:txBody>
      </p:sp>
      <p:pic>
        <p:nvPicPr>
          <p:cNvPr descr="Logo  Description automatically generated" id="108" name="Google Shape;10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5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3725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5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4472C4">
                  <a:alpha val="64705"/>
                </a:srgbClr>
              </a:gs>
              <a:gs pos="100000">
                <a:srgbClr val="000000">
                  <a:alpha val="28627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0588"/>
                </a:srgbClr>
              </a:gs>
              <a:gs pos="100000">
                <a:srgbClr val="1F3864">
                  <a:alpha val="50588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5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Sort Out</a:t>
            </a:r>
            <a:endParaRPr sz="2700">
              <a:solidFill>
                <a:srgbClr val="FFFFFF"/>
              </a:solidFill>
            </a:endParaRPr>
          </a:p>
        </p:txBody>
      </p:sp>
      <p:sp>
        <p:nvSpPr>
          <p:cNvPr id="119" name="Google Shape;119;p15"/>
          <p:cNvSpPr txBox="1"/>
          <p:nvPr>
            <p:ph idx="1" type="body"/>
          </p:nvPr>
        </p:nvSpPr>
        <p:spPr>
          <a:xfrm>
            <a:off x="666427" y="1590740"/>
            <a:ext cx="10957302" cy="512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 sz="3200"/>
              <a:t>Conditioning (September 11-24, 2022)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35.5 hours of conditioning ice at all levels from U9 to U18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2 Goaling Conditioning sessions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 sz="3200"/>
              <a:t>House Evaluations (September 20-25, 2022)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21 hours of evaluations (including sort-out games from U9 to U18)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This was our 9</a:t>
            </a:r>
            <a:r>
              <a:rPr baseline="30000" lang="en-US" sz="2400"/>
              <a:t>th</a:t>
            </a:r>
            <a:r>
              <a:rPr lang="en-US" sz="2400"/>
              <a:t> year using the current evaluation policy and system </a:t>
            </a:r>
            <a:endParaRPr/>
          </a:p>
          <a:p>
            <a:pPr indent="-538163" lvl="0" marL="53816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🏒"/>
            </a:pPr>
            <a:r>
              <a:rPr lang="en-US" sz="2400"/>
              <a:t>All evaluators were coordinated to ensure thorough and objective evaluation for all levels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descr="Logo  Description automatically generated" id="120" name="Google Shape;12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6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6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3725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6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4472C4">
                  <a:alpha val="64705"/>
                </a:srgbClr>
              </a:gs>
              <a:gs pos="100000">
                <a:srgbClr val="000000">
                  <a:alpha val="28627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0588"/>
                </a:srgbClr>
              </a:gs>
              <a:gs pos="100000">
                <a:srgbClr val="1F3864">
                  <a:alpha val="50588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6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Team Placement</a:t>
            </a:r>
            <a:endParaRPr sz="2700">
              <a:solidFill>
                <a:srgbClr val="FFFFFF"/>
              </a:solidFill>
            </a:endParaRPr>
          </a:p>
        </p:txBody>
      </p:sp>
      <p:sp>
        <p:nvSpPr>
          <p:cNvPr id="131" name="Google Shape;131;p16"/>
          <p:cNvSpPr txBox="1"/>
          <p:nvPr>
            <p:ph idx="1" type="body"/>
          </p:nvPr>
        </p:nvSpPr>
        <p:spPr>
          <a:xfrm>
            <a:off x="1371599" y="1885279"/>
            <a:ext cx="9724031" cy="40518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20000"/>
          </a:bodyPr>
          <a:lstStyle/>
          <a:p>
            <a:pPr indent="0" lvl="1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Total number of teams = 16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200"/>
          </a:p>
          <a:p>
            <a:pPr indent="-528638" lvl="1" marL="995363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🏒"/>
            </a:pPr>
            <a:r>
              <a:rPr lang="en-US" sz="2000"/>
              <a:t>U7 = 4 teams </a:t>
            </a:r>
            <a:endParaRPr/>
          </a:p>
          <a:p>
            <a:pPr indent="-528638" lvl="1" marL="995363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🏒"/>
            </a:pPr>
            <a:r>
              <a:rPr lang="en-US" sz="2000"/>
              <a:t>U9 = 3 teams (A, B, C)</a:t>
            </a:r>
            <a:endParaRPr/>
          </a:p>
          <a:p>
            <a:pPr indent="-528638" lvl="1" marL="995363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🏒"/>
            </a:pPr>
            <a:r>
              <a:rPr lang="en-US" sz="2000"/>
              <a:t>U11 = 2 teams (A, B)</a:t>
            </a:r>
            <a:endParaRPr/>
          </a:p>
          <a:p>
            <a:pPr indent="-528638" lvl="1" marL="995363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🏒"/>
            </a:pPr>
            <a:r>
              <a:rPr lang="en-US" sz="2000"/>
              <a:t>U13 = 2 teams (A, C)</a:t>
            </a:r>
            <a:endParaRPr/>
          </a:p>
          <a:p>
            <a:pPr indent="-528638" lvl="1" marL="995363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🏒"/>
            </a:pPr>
            <a:r>
              <a:rPr lang="en-US" sz="2000"/>
              <a:t>U15 = 2 teams (A, B)</a:t>
            </a:r>
            <a:endParaRPr/>
          </a:p>
          <a:p>
            <a:pPr indent="-528637" lvl="1" marL="995362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🏒"/>
            </a:pPr>
            <a:r>
              <a:rPr lang="en-US" sz="2000"/>
              <a:t>U18 = 3 teams (A, B1, B2)</a:t>
            </a:r>
            <a:endParaRPr sz="2000"/>
          </a:p>
          <a:p>
            <a:pPr indent="-528638" lvl="1" marL="995363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ct val="100000"/>
              <a:buChar char="🏒"/>
            </a:pPr>
            <a:r>
              <a:rPr lang="en-US" sz="2000"/>
              <a:t>U21 = 1 team</a:t>
            </a:r>
            <a:endParaRPr sz="2000"/>
          </a:p>
        </p:txBody>
      </p:sp>
      <p:pic>
        <p:nvPicPr>
          <p:cNvPr descr="Logo  Description automatically generated" id="132" name="Google Shape;13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/>
          <p:nvPr/>
        </p:nvSpPr>
        <p:spPr>
          <a:xfrm>
            <a:off x="6323575" y="-6850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7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7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3725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7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4472C4">
                  <a:alpha val="64705"/>
                </a:srgbClr>
              </a:gs>
              <a:gs pos="100000">
                <a:srgbClr val="000000">
                  <a:alpha val="28627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7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0588"/>
                </a:srgbClr>
              </a:gs>
              <a:gs pos="100000">
                <a:srgbClr val="1F3864">
                  <a:alpha val="50588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7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Team Standings</a:t>
            </a:r>
            <a:endParaRPr sz="2700">
              <a:solidFill>
                <a:srgbClr val="FFFFFF"/>
              </a:solidFill>
            </a:endParaRPr>
          </a:p>
        </p:txBody>
      </p:sp>
      <p:pic>
        <p:nvPicPr>
          <p:cNvPr descr="Logo  Description automatically generated" id="144" name="Google Shape;14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5" name="Google Shape;145;p17"/>
          <p:cNvGraphicFramePr/>
          <p:nvPr/>
        </p:nvGraphicFramePr>
        <p:xfrm>
          <a:off x="4366892" y="13817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{66B3D122-1794-4AD4-A0AA-AC3E169E6FED}</a:tableStyleId>
              </a:tblPr>
              <a:tblGrid>
                <a:gridCol w="1005200"/>
                <a:gridCol w="2743200"/>
              </a:tblGrid>
              <a:tr h="188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Level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Final Standing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U9A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No standings recorded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U9B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No standing recorded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U9C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No standings recorded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U11A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3/6 in League &amp; in championships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U11B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13/13 </a:t>
                      </a:r>
                      <a:endParaRPr b="1" i="1"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U13A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/>
                        <a:t>6/6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U13C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/>
                        <a:t>2/7 &amp; in championships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U15A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/>
                        <a:t>6/6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U15B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/>
                        <a:t>15/17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U18A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/>
                        <a:t>5/8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U18B1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/>
                        <a:t>5/20 &amp; lost in championships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U18B2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/>
                        <a:t>16/20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U21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5/6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46" name="Google Shape;146;p17"/>
          <p:cNvSpPr txBox="1"/>
          <p:nvPr/>
        </p:nvSpPr>
        <p:spPr>
          <a:xfrm>
            <a:off x="4903631" y="2391005"/>
            <a:ext cx="6648718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